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524" r:id="rId3"/>
    <p:sldId id="273" r:id="rId4"/>
    <p:sldId id="537" r:id="rId5"/>
    <p:sldId id="272" r:id="rId6"/>
    <p:sldId id="536" r:id="rId7"/>
    <p:sldId id="257" r:id="rId8"/>
    <p:sldId id="263" r:id="rId9"/>
    <p:sldId id="261" r:id="rId10"/>
    <p:sldId id="258" r:id="rId11"/>
    <p:sldId id="259" r:id="rId12"/>
    <p:sldId id="266" r:id="rId13"/>
    <p:sldId id="264" r:id="rId14"/>
    <p:sldId id="276" r:id="rId15"/>
    <p:sldId id="277" r:id="rId16"/>
    <p:sldId id="260" r:id="rId17"/>
    <p:sldId id="267" r:id="rId18"/>
    <p:sldId id="278" r:id="rId19"/>
    <p:sldId id="279" r:id="rId20"/>
    <p:sldId id="280" r:id="rId21"/>
    <p:sldId id="525" r:id="rId22"/>
  </p:sldIdLst>
  <p:sldSz cx="12192000" cy="6858000"/>
  <p:notesSz cx="6858000" cy="9144000"/>
  <p:embeddedFontLst>
    <p:embeddedFont>
      <p:font typeface="Franklin Gothic Book" panose="020B0503020102020204" pitchFamily="34" charset="0"/>
      <p:regular r:id="rId24"/>
      <p:italic r:id="rId25"/>
    </p:embeddedFont>
    <p:embeddedFont>
      <p:font typeface="Impact" panose="020B0806030902050204" pitchFamily="34" charset="0"/>
      <p:regular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Medium" panose="00000600000000000000" pitchFamily="2" charset="0"/>
      <p:regular r:id="rId31"/>
      <p:italic r:id="rId32"/>
    </p:embeddedFont>
    <p:embeddedFont>
      <p:font typeface="Poppins Medium" panose="00000600000000000000" pitchFamily="2" charset="0"/>
      <p:regular r:id="rId33"/>
      <p:bold r:id="rId34"/>
      <p:italic r:id="rId35"/>
      <p:boldItalic r:id="rId36"/>
    </p:embeddedFont>
    <p:embeddedFont>
      <p:font typeface="Vollkorn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hVp/Q2rdkDFAPmyABwVoIMEZnj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791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77c0ffa59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g3677c0ffa5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6deca19f8a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g36deca19f8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6deca19f8a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g36deca19f8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6b7ac43956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g36b7ac4395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>
          <a:extLst>
            <a:ext uri="{FF2B5EF4-FFF2-40B4-BE49-F238E27FC236}">
              <a16:creationId xmlns:a16="http://schemas.microsoft.com/office/drawing/2014/main" id="{F269BE3A-264F-D5F1-9EE0-00B4D381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6b7ac43956_0_34:notes">
            <a:extLst>
              <a:ext uri="{FF2B5EF4-FFF2-40B4-BE49-F238E27FC236}">
                <a16:creationId xmlns:a16="http://schemas.microsoft.com/office/drawing/2014/main" id="{2ADEB2EC-C34B-0C20-DB04-A3EEE8D495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g36b7ac43956_0_34:notes">
            <a:extLst>
              <a:ext uri="{FF2B5EF4-FFF2-40B4-BE49-F238E27FC236}">
                <a16:creationId xmlns:a16="http://schemas.microsoft.com/office/drawing/2014/main" id="{57FB8468-B082-2570-0AC9-5BB6250AD0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349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 Alam 20 billion dollar scam.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82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677c0ffa59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3677c0ffa5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34430FB-FAD8-FB20-A4BB-321C77E11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:notes">
            <a:extLst>
              <a:ext uri="{FF2B5EF4-FFF2-40B4-BE49-F238E27FC236}">
                <a16:creationId xmlns:a16="http://schemas.microsoft.com/office/drawing/2014/main" id="{CF218922-721C-035E-23D1-F1318B860F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4:notes">
            <a:extLst>
              <a:ext uri="{FF2B5EF4-FFF2-40B4-BE49-F238E27FC236}">
                <a16:creationId xmlns:a16="http://schemas.microsoft.com/office/drawing/2014/main" id="{C355C158-BFDC-B017-1492-0C59E773B1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386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b7ac43956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36b7ac4395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6bd52e457f_1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36bd52e457f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5.jp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5.jpg"/><Relationship Id="rId7" Type="http://schemas.openxmlformats.org/officeDocument/2006/relationships/image" Target="../media/image60.pn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jpg"/><Relationship Id="rId5" Type="http://schemas.openxmlformats.org/officeDocument/2006/relationships/image" Target="../media/image58.pn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sharmilee0113@gmail.com" TargetMode="External"/><Relationship Id="rId3" Type="http://schemas.openxmlformats.org/officeDocument/2006/relationships/image" Target="../media/image1.jpg"/><Relationship Id="rId7" Type="http://schemas.openxmlformats.org/officeDocument/2006/relationships/hyperlink" Target="mailto:wali@lohbd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2.png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677c0ffa59_0_9" title="Template (1).jpg"/>
          <p:cNvPicPr preferRelativeResize="0"/>
          <p:nvPr/>
        </p:nvPicPr>
        <p:blipFill rotWithShape="1">
          <a:blip r:embed="rId3">
            <a:alphaModFix/>
          </a:blip>
          <a:srcRect t="22784" b="79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677c0ffa59_0_9"/>
          <p:cNvSpPr/>
          <p:nvPr/>
        </p:nvSpPr>
        <p:spPr>
          <a:xfrm>
            <a:off x="3969722" y="429905"/>
            <a:ext cx="2126278" cy="2356838"/>
          </a:xfrm>
          <a:custGeom>
            <a:avLst/>
            <a:gdLst/>
            <a:ahLst/>
            <a:cxnLst/>
            <a:rect l="l" t="t" r="r" b="b"/>
            <a:pathLst>
              <a:path w="4125987" h="4674573" extrusionOk="0">
                <a:moveTo>
                  <a:pt x="0" y="0"/>
                </a:moveTo>
                <a:lnTo>
                  <a:pt x="4125986" y="0"/>
                </a:lnTo>
                <a:lnTo>
                  <a:pt x="4125986" y="4674573"/>
                </a:lnTo>
                <a:lnTo>
                  <a:pt x="0" y="4674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g3677c0ffa59_0_9"/>
          <p:cNvSpPr txBox="1"/>
          <p:nvPr/>
        </p:nvSpPr>
        <p:spPr>
          <a:xfrm>
            <a:off x="1513587" y="3129835"/>
            <a:ext cx="7848000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Supporting SME &amp; Startups</a:t>
            </a: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with Mentorship and Financ</a:t>
            </a:r>
            <a:r>
              <a:rPr lang="en-US" sz="28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ial Matchmaking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434343"/>
                </a:solidFill>
                <a:latin typeface="Calibri"/>
                <a:cs typeface="Calibri"/>
                <a:sym typeface="Calibri"/>
              </a:rPr>
              <a:t>f</a:t>
            </a:r>
            <a:r>
              <a:rPr lang="en-US" sz="2800" b="1" i="0" u="none" strike="noStrike" cap="none" dirty="0">
                <a:solidFill>
                  <a:srgbClr val="434343"/>
                </a:solidFill>
                <a:latin typeface="Calibri"/>
                <a:cs typeface="Calibri"/>
                <a:sym typeface="Calibri"/>
              </a:rPr>
              <a:t>or Sustainable Business Growth.</a:t>
            </a: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3677c0ffa59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3" cy="1167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g3677c0ffa59_0_25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g3677c0ffa59_0_25"/>
          <p:cNvSpPr txBox="1"/>
          <p:nvPr/>
        </p:nvSpPr>
        <p:spPr>
          <a:xfrm>
            <a:off x="1669720" y="1229667"/>
            <a:ext cx="932511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No proper business growth program available for Founders that offers 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one-to-one mentorship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and 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access to capital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for business growth. We found the Founders are asking for these 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3 Supports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: </a:t>
            </a:r>
            <a:endParaRPr sz="2200" b="0" u="none" strike="noStrike" cap="none" dirty="0">
              <a:solidFill>
                <a:srgbClr val="000000"/>
              </a:solidFill>
              <a:latin typeface="Montserrat" panose="00000500000000000000" pitchFamily="2" charset="0"/>
              <a:sym typeface="Arial"/>
            </a:endParaRPr>
          </a:p>
        </p:txBody>
      </p:sp>
      <p:sp>
        <p:nvSpPr>
          <p:cNvPr id="113" name="Google Shape;113;g3677c0ffa59_0_25"/>
          <p:cNvSpPr/>
          <p:nvPr/>
        </p:nvSpPr>
        <p:spPr>
          <a:xfrm>
            <a:off x="3319749" y="445861"/>
            <a:ext cx="5552400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Our Supports for Founders</a:t>
            </a:r>
            <a:endParaRPr sz="28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4" name="Google Shape;114;g3677c0ffa59_0_25"/>
          <p:cNvSpPr/>
          <p:nvPr/>
        </p:nvSpPr>
        <p:spPr>
          <a:xfrm>
            <a:off x="930200" y="3911861"/>
            <a:ext cx="2947500" cy="161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Montserrat"/>
                <a:ea typeface="Montserrat"/>
                <a:cs typeface="Montserrat"/>
                <a:sym typeface="Montserrat"/>
              </a:rPr>
              <a:t>Connecting SMEs, Startups with Financers &amp; investors to unlock funding and capital opportunities for Business Growth.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g3677c0ffa59_0_25"/>
          <p:cNvSpPr/>
          <p:nvPr/>
        </p:nvSpPr>
        <p:spPr>
          <a:xfrm>
            <a:off x="949550" y="3446086"/>
            <a:ext cx="2908800" cy="601500"/>
          </a:xfrm>
          <a:prstGeom prst="snip1Rect">
            <a:avLst>
              <a:gd name="adj" fmla="val 16667"/>
            </a:avLst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 Financial Matchmaking</a:t>
            </a: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g3677c0ffa59_0_25"/>
          <p:cNvSpPr/>
          <p:nvPr/>
        </p:nvSpPr>
        <p:spPr>
          <a:xfrm>
            <a:off x="4552425" y="3911861"/>
            <a:ext cx="2947500" cy="161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Montserrat"/>
                <a:ea typeface="Montserrat"/>
                <a:cs typeface="Montserrat"/>
                <a:sym typeface="Montserrat"/>
              </a:rPr>
              <a:t>We are offering 3-month mentorship program, run and mentored by successful founders, to help business growth. 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g3677c0ffa59_0_25"/>
          <p:cNvSpPr/>
          <p:nvPr/>
        </p:nvSpPr>
        <p:spPr>
          <a:xfrm>
            <a:off x="4571775" y="3446086"/>
            <a:ext cx="2908800" cy="601500"/>
          </a:xfrm>
          <a:prstGeom prst="snip1Rect">
            <a:avLst>
              <a:gd name="adj" fmla="val 16667"/>
            </a:avLst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Guidance &amp; Mentorship for Business Growth</a:t>
            </a:r>
            <a:endParaRPr sz="15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g3677c0ffa59_0_25"/>
          <p:cNvSpPr/>
          <p:nvPr/>
        </p:nvSpPr>
        <p:spPr>
          <a:xfrm>
            <a:off x="8174650" y="3911861"/>
            <a:ext cx="2947500" cy="161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Montserrat"/>
                <a:ea typeface="Montserrat"/>
                <a:cs typeface="Montserrat"/>
                <a:sym typeface="Montserrat"/>
              </a:rPr>
              <a:t>Personalized coaching and 1-on-1 support tailored to help founders grow their business effectively.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g3677c0ffa59_0_25"/>
          <p:cNvSpPr/>
          <p:nvPr/>
        </p:nvSpPr>
        <p:spPr>
          <a:xfrm>
            <a:off x="8194000" y="3446086"/>
            <a:ext cx="2908800" cy="601500"/>
          </a:xfrm>
          <a:prstGeom prst="snip1Rect">
            <a:avLst>
              <a:gd name="adj" fmla="val 16667"/>
            </a:avLst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Customized Business Growth Services</a:t>
            </a: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27;p14">
            <a:extLst>
              <a:ext uri="{FF2B5EF4-FFF2-40B4-BE49-F238E27FC236}">
                <a16:creationId xmlns:a16="http://schemas.microsoft.com/office/drawing/2014/main" id="{D1521E20-DBA6-98CB-72A8-B45874AA8AE7}"/>
              </a:ext>
            </a:extLst>
          </p:cNvPr>
          <p:cNvSpPr/>
          <p:nvPr/>
        </p:nvSpPr>
        <p:spPr>
          <a:xfrm>
            <a:off x="1445861" y="2917916"/>
            <a:ext cx="1916178" cy="4089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1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27;p14">
            <a:extLst>
              <a:ext uri="{FF2B5EF4-FFF2-40B4-BE49-F238E27FC236}">
                <a16:creationId xmlns:a16="http://schemas.microsoft.com/office/drawing/2014/main" id="{75C91288-27AC-6AE1-5B72-4893C592E600}"/>
              </a:ext>
            </a:extLst>
          </p:cNvPr>
          <p:cNvSpPr/>
          <p:nvPr/>
        </p:nvSpPr>
        <p:spPr>
          <a:xfrm>
            <a:off x="5068086" y="2897902"/>
            <a:ext cx="1916178" cy="4089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2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27;p14">
            <a:extLst>
              <a:ext uri="{FF2B5EF4-FFF2-40B4-BE49-F238E27FC236}">
                <a16:creationId xmlns:a16="http://schemas.microsoft.com/office/drawing/2014/main" id="{6A1B4E6A-CC19-0443-BAEF-E2EA969D6D9C}"/>
              </a:ext>
            </a:extLst>
          </p:cNvPr>
          <p:cNvSpPr/>
          <p:nvPr/>
        </p:nvSpPr>
        <p:spPr>
          <a:xfrm>
            <a:off x="8595058" y="2952290"/>
            <a:ext cx="1916178" cy="4089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3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0420" y="1217296"/>
            <a:ext cx="2904322" cy="290432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/>
          <p:nvPr/>
        </p:nvSpPr>
        <p:spPr>
          <a:xfrm>
            <a:off x="2873830" y="183049"/>
            <a:ext cx="6313714" cy="58972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Investment &amp; Financing Matchmaking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467275" y="3194540"/>
            <a:ext cx="2974500" cy="249868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Up to 10 lakh equity investment &amp; Access to capital for business growth. 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Necessary support for international expansion.  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4"/>
          <p:cNvSpPr/>
          <p:nvPr/>
        </p:nvSpPr>
        <p:spPr>
          <a:xfrm>
            <a:off x="4688682" y="3205424"/>
            <a:ext cx="2796060" cy="2422485"/>
          </a:xfrm>
          <a:prstGeom prst="rect">
            <a:avLst/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Knowledge sharing for Shariah-approved financing. 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Access to halal financing for business growth. 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4"/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2" name="Google Shape;132;p14"/>
          <p:cNvPicPr preferRelativeResize="0"/>
          <p:nvPr/>
        </p:nvPicPr>
        <p:blipFill rotWithShape="1">
          <a:blip r:embed="rId5">
            <a:alphaModFix/>
          </a:blip>
          <a:srcRect t="31825" b="31347"/>
          <a:stretch/>
        </p:blipFill>
        <p:spPr>
          <a:xfrm>
            <a:off x="927320" y="2234888"/>
            <a:ext cx="2180375" cy="78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ccelerating Asia | Southeast Asia's leading venture capital fund">
            <a:extLst>
              <a:ext uri="{FF2B5EF4-FFF2-40B4-BE49-F238E27FC236}">
                <a16:creationId xmlns:a16="http://schemas.microsoft.com/office/drawing/2014/main" id="{AAD6AAE2-D728-06EE-8687-6926E5D4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383" y="1780612"/>
            <a:ext cx="1877786" cy="1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28;p14">
            <a:extLst>
              <a:ext uri="{FF2B5EF4-FFF2-40B4-BE49-F238E27FC236}">
                <a16:creationId xmlns:a16="http://schemas.microsoft.com/office/drawing/2014/main" id="{2993165F-16AD-7BB7-A1D3-3A3E6EF02990}"/>
              </a:ext>
            </a:extLst>
          </p:cNvPr>
          <p:cNvSpPr/>
          <p:nvPr/>
        </p:nvSpPr>
        <p:spPr>
          <a:xfrm>
            <a:off x="8875007" y="3172767"/>
            <a:ext cx="2213184" cy="24224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Financing to </a:t>
            </a:r>
            <a:r>
              <a:rPr lang="en-US" sz="2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agro</a:t>
            </a: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-based businesses.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0E013380-E732-7F84-5818-C07D65A8E301}"/>
              </a:ext>
            </a:extLst>
          </p:cNvPr>
          <p:cNvSpPr txBox="1"/>
          <p:nvPr/>
        </p:nvSpPr>
        <p:spPr>
          <a:xfrm>
            <a:off x="1392343" y="1006472"/>
            <a:ext cx="100050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Founders will get access to necessary financing from our partners for their business growth. </a:t>
            </a: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0D3CB836-2EE0-4725-D426-7E79A3416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>
            <a:extLst>
              <a:ext uri="{FF2B5EF4-FFF2-40B4-BE49-F238E27FC236}">
                <a16:creationId xmlns:a16="http://schemas.microsoft.com/office/drawing/2014/main" id="{45802053-C37A-ED6A-8E97-7C3DF5186AA3}"/>
              </a:ext>
            </a:extLst>
          </p:cNvPr>
          <p:cNvSpPr/>
          <p:nvPr/>
        </p:nvSpPr>
        <p:spPr>
          <a:xfrm>
            <a:off x="2873830" y="183048"/>
            <a:ext cx="6313714" cy="823423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Potential Banking and Financial Institution Partners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7" name="Google Shape;127;p14">
            <a:extLst>
              <a:ext uri="{FF2B5EF4-FFF2-40B4-BE49-F238E27FC236}">
                <a16:creationId xmlns:a16="http://schemas.microsoft.com/office/drawing/2014/main" id="{0D4200B1-441E-98FB-2795-386F4A74442E}"/>
              </a:ext>
            </a:extLst>
          </p:cNvPr>
          <p:cNvSpPr/>
          <p:nvPr/>
        </p:nvSpPr>
        <p:spPr>
          <a:xfrm>
            <a:off x="1000102" y="3538261"/>
            <a:ext cx="2406555" cy="578608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Startup Loan</a:t>
            </a:r>
            <a:endParaRPr lang="en-US"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4">
            <a:extLst>
              <a:ext uri="{FF2B5EF4-FFF2-40B4-BE49-F238E27FC236}">
                <a16:creationId xmlns:a16="http://schemas.microsoft.com/office/drawing/2014/main" id="{AEDFDF77-C2E8-17AE-D506-EA6660C95733}"/>
              </a:ext>
            </a:extLst>
          </p:cNvPr>
          <p:cNvSpPr/>
          <p:nvPr/>
        </p:nvSpPr>
        <p:spPr>
          <a:xfrm>
            <a:off x="4858593" y="4510653"/>
            <a:ext cx="2640880" cy="97971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SME Loan without Collateral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4">
            <a:extLst>
              <a:ext uri="{FF2B5EF4-FFF2-40B4-BE49-F238E27FC236}">
                <a16:creationId xmlns:a16="http://schemas.microsoft.com/office/drawing/2014/main" id="{C35763B1-677E-98BB-C79E-F91579B68654}"/>
              </a:ext>
            </a:extLst>
          </p:cNvPr>
          <p:cNvSpPr/>
          <p:nvPr/>
        </p:nvSpPr>
        <p:spPr>
          <a:xfrm>
            <a:off x="1392343" y="4483016"/>
            <a:ext cx="3119162" cy="1007346"/>
          </a:xfrm>
          <a:prstGeom prst="rect">
            <a:avLst/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SME Foundation Financing from Banks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" name="Google Shape;130;p14">
            <a:extLst>
              <a:ext uri="{FF2B5EF4-FFF2-40B4-BE49-F238E27FC236}">
                <a16:creationId xmlns:a16="http://schemas.microsoft.com/office/drawing/2014/main" id="{6C5D3443-D517-A95A-7798-3432B8ECC6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4">
            <a:extLst>
              <a:ext uri="{FF2B5EF4-FFF2-40B4-BE49-F238E27FC236}">
                <a16:creationId xmlns:a16="http://schemas.microsoft.com/office/drawing/2014/main" id="{832176BC-E84F-A05B-F47E-31A065E8D05F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128;p14">
            <a:extLst>
              <a:ext uri="{FF2B5EF4-FFF2-40B4-BE49-F238E27FC236}">
                <a16:creationId xmlns:a16="http://schemas.microsoft.com/office/drawing/2014/main" id="{51C4C86B-7DE2-9345-A1B1-D387C5C9F3A8}"/>
              </a:ext>
            </a:extLst>
          </p:cNvPr>
          <p:cNvSpPr/>
          <p:nvPr/>
        </p:nvSpPr>
        <p:spPr>
          <a:xfrm>
            <a:off x="7388822" y="3525277"/>
            <a:ext cx="3119162" cy="6045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Sustainable Financing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12284B84-FA7F-4359-B612-37D20F2CC0EC}"/>
              </a:ext>
            </a:extLst>
          </p:cNvPr>
          <p:cNvSpPr txBox="1"/>
          <p:nvPr/>
        </p:nvSpPr>
        <p:spPr>
          <a:xfrm>
            <a:off x="1392343" y="1225390"/>
            <a:ext cx="10005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We are in discussion with Banks, NBFIs to explore special loan products, SME loans, Startup loans to offer flexible and low-cost financing options for founders. </a:t>
            </a: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endParaRPr lang="en-US"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We are also exploring other collaboration opportunities to support SME business and startups. </a:t>
            </a:r>
            <a:endParaRPr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27;p14">
            <a:extLst>
              <a:ext uri="{FF2B5EF4-FFF2-40B4-BE49-F238E27FC236}">
                <a16:creationId xmlns:a16="http://schemas.microsoft.com/office/drawing/2014/main" id="{61035929-F37C-62CE-2A4E-B75D854E92CF}"/>
              </a:ext>
            </a:extLst>
          </p:cNvPr>
          <p:cNvSpPr/>
          <p:nvPr/>
        </p:nvSpPr>
        <p:spPr>
          <a:xfrm>
            <a:off x="3918428" y="3512293"/>
            <a:ext cx="3119162" cy="6045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Work order Financing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27;p14">
            <a:extLst>
              <a:ext uri="{FF2B5EF4-FFF2-40B4-BE49-F238E27FC236}">
                <a16:creationId xmlns:a16="http://schemas.microsoft.com/office/drawing/2014/main" id="{38CB7E98-EB19-7307-7D3B-00F3ED34F463}"/>
              </a:ext>
            </a:extLst>
          </p:cNvPr>
          <p:cNvSpPr/>
          <p:nvPr/>
        </p:nvSpPr>
        <p:spPr>
          <a:xfrm>
            <a:off x="7867104" y="4483016"/>
            <a:ext cx="2640880" cy="1016542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Women Entrepreneur Loan</a:t>
            </a:r>
            <a:endParaRPr lang="en-US"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20165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6;p14">
            <a:extLst>
              <a:ext uri="{FF2B5EF4-FFF2-40B4-BE49-F238E27FC236}">
                <a16:creationId xmlns:a16="http://schemas.microsoft.com/office/drawing/2014/main" id="{6D2EC774-A0DC-40E6-E1A3-026CAADFF518}"/>
              </a:ext>
            </a:extLst>
          </p:cNvPr>
          <p:cNvSpPr/>
          <p:nvPr/>
        </p:nvSpPr>
        <p:spPr>
          <a:xfrm>
            <a:off x="3437262" y="183049"/>
            <a:ext cx="4988281" cy="58972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Mentorship Program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221D1D8B-F75A-869A-8EF3-A56CE266C592}"/>
              </a:ext>
            </a:extLst>
          </p:cNvPr>
          <p:cNvSpPr txBox="1"/>
          <p:nvPr/>
        </p:nvSpPr>
        <p:spPr>
          <a:xfrm>
            <a:off x="1217017" y="1063285"/>
            <a:ext cx="10005000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During </a:t>
            </a:r>
            <a:r>
              <a:rPr lang="en-US" sz="23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6-month Mentorship program</a:t>
            </a: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the Founders will get direct one-to-one and group mentorship from the most successful founders and entrepreneurs from relevant industries. </a:t>
            </a: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endParaRPr lang="en-US"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They will pitch their business to investor and financer also after graduating. </a:t>
            </a: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8B9D6-179F-2D46-69B4-17BC4FC98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307" y="3504502"/>
            <a:ext cx="6958693" cy="33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6b7ac43956_0_52"/>
          <p:cNvSpPr/>
          <p:nvPr/>
        </p:nvSpPr>
        <p:spPr>
          <a:xfrm>
            <a:off x="1099524" y="1543142"/>
            <a:ext cx="1873415" cy="2007230"/>
          </a:xfrm>
          <a:custGeom>
            <a:avLst/>
            <a:gdLst/>
            <a:ahLst/>
            <a:cxnLst/>
            <a:rect l="l" t="t" r="r" b="b"/>
            <a:pathLst>
              <a:path w="7646592" h="7646592" extrusionOk="0">
                <a:moveTo>
                  <a:pt x="0" y="0"/>
                </a:moveTo>
                <a:lnTo>
                  <a:pt x="7646592" y="0"/>
                </a:lnTo>
                <a:lnTo>
                  <a:pt x="7646592" y="7646592"/>
                </a:lnTo>
                <a:lnTo>
                  <a:pt x="0" y="7646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9" name="Google Shape;269;g36b7ac43956_0_52"/>
          <p:cNvSpPr/>
          <p:nvPr/>
        </p:nvSpPr>
        <p:spPr>
          <a:xfrm>
            <a:off x="283026" y="2922108"/>
            <a:ext cx="814797" cy="762417"/>
          </a:xfrm>
          <a:custGeom>
            <a:avLst/>
            <a:gdLst/>
            <a:ahLst/>
            <a:cxnLst/>
            <a:rect l="l" t="t" r="r" b="b"/>
            <a:pathLst>
              <a:path w="2327991" h="2327991" extrusionOk="0">
                <a:moveTo>
                  <a:pt x="0" y="0"/>
                </a:moveTo>
                <a:lnTo>
                  <a:pt x="2327992" y="0"/>
                </a:lnTo>
                <a:lnTo>
                  <a:pt x="2327992" y="2327992"/>
                </a:lnTo>
                <a:lnTo>
                  <a:pt x="0" y="2327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g36b7ac43956_0_52"/>
          <p:cNvSpPr/>
          <p:nvPr/>
        </p:nvSpPr>
        <p:spPr>
          <a:xfrm>
            <a:off x="3496290" y="1519136"/>
            <a:ext cx="2333967" cy="2333967"/>
          </a:xfrm>
          <a:custGeom>
            <a:avLst/>
            <a:gdLst/>
            <a:ahLst/>
            <a:cxnLst/>
            <a:rect l="l" t="t" r="r" b="b"/>
            <a:pathLst>
              <a:path w="7590138" h="7590138" extrusionOk="0">
                <a:moveTo>
                  <a:pt x="0" y="0"/>
                </a:moveTo>
                <a:lnTo>
                  <a:pt x="7590138" y="0"/>
                </a:lnTo>
                <a:lnTo>
                  <a:pt x="7590138" y="7590138"/>
                </a:lnTo>
                <a:lnTo>
                  <a:pt x="0" y="7590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1" name="Google Shape;271;g36b7ac43956_0_52"/>
          <p:cNvSpPr/>
          <p:nvPr/>
        </p:nvSpPr>
        <p:spPr>
          <a:xfrm>
            <a:off x="3075480" y="2945608"/>
            <a:ext cx="811456" cy="811456"/>
          </a:xfrm>
          <a:custGeom>
            <a:avLst/>
            <a:gdLst/>
            <a:ahLst/>
            <a:cxnLst/>
            <a:rect l="l" t="t" r="r" b="b"/>
            <a:pathLst>
              <a:path w="2555767" h="2555767" extrusionOk="0">
                <a:moveTo>
                  <a:pt x="0" y="0"/>
                </a:moveTo>
                <a:lnTo>
                  <a:pt x="2555767" y="0"/>
                </a:lnTo>
                <a:lnTo>
                  <a:pt x="2555767" y="2555767"/>
                </a:lnTo>
                <a:lnTo>
                  <a:pt x="0" y="2555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2" name="Google Shape;272;g36b7ac43956_0_52"/>
          <p:cNvGrpSpPr/>
          <p:nvPr/>
        </p:nvGrpSpPr>
        <p:grpSpPr>
          <a:xfrm>
            <a:off x="3075480" y="3488757"/>
            <a:ext cx="2617216" cy="393003"/>
            <a:chOff x="0" y="-28575"/>
            <a:chExt cx="2709333" cy="396132"/>
          </a:xfrm>
        </p:grpSpPr>
        <p:sp>
          <p:nvSpPr>
            <p:cNvPr id="273" name="Google Shape;273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274" name="Google Shape;274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g36b7ac43956_0_52"/>
          <p:cNvSpPr txBox="1"/>
          <p:nvPr/>
        </p:nvSpPr>
        <p:spPr>
          <a:xfrm>
            <a:off x="3149044" y="3538948"/>
            <a:ext cx="2280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Mahmud Rahman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g36b7ac43956_0_52"/>
          <p:cNvGrpSpPr/>
          <p:nvPr/>
        </p:nvGrpSpPr>
        <p:grpSpPr>
          <a:xfrm>
            <a:off x="283025" y="3489510"/>
            <a:ext cx="2692806" cy="392171"/>
            <a:chOff x="0" y="-28575"/>
            <a:chExt cx="2709333" cy="396132"/>
          </a:xfrm>
        </p:grpSpPr>
        <p:sp>
          <p:nvSpPr>
            <p:cNvPr id="278" name="Google Shape;278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279" name="Google Shape;279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g36b7ac43956_0_52"/>
          <p:cNvSpPr txBox="1"/>
          <p:nvPr/>
        </p:nvSpPr>
        <p:spPr>
          <a:xfrm>
            <a:off x="355714" y="3515797"/>
            <a:ext cx="2617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 err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Diptha</a:t>
            </a:r>
            <a:r>
              <a:rPr lang="en-US" sz="1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Saha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36b7ac43956_0_52"/>
          <p:cNvSpPr txBox="1"/>
          <p:nvPr/>
        </p:nvSpPr>
        <p:spPr>
          <a:xfrm>
            <a:off x="305879" y="3905806"/>
            <a:ext cx="26172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Co-founder &amp; COO,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Agroshift</a:t>
            </a:r>
            <a:endParaRPr sz="1200" b="0" i="0" u="none" strike="noStrike" cap="none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6b7ac43956_0_52"/>
          <p:cNvSpPr/>
          <p:nvPr/>
        </p:nvSpPr>
        <p:spPr>
          <a:xfrm>
            <a:off x="5950701" y="1198325"/>
            <a:ext cx="2427986" cy="2423839"/>
          </a:xfrm>
          <a:custGeom>
            <a:avLst/>
            <a:gdLst/>
            <a:ahLst/>
            <a:cxnLst/>
            <a:rect l="l" t="t" r="r" b="b"/>
            <a:pathLst>
              <a:path w="9521512" h="9322456" extrusionOk="0">
                <a:moveTo>
                  <a:pt x="0" y="0"/>
                </a:moveTo>
                <a:lnTo>
                  <a:pt x="9521512" y="0"/>
                </a:lnTo>
                <a:lnTo>
                  <a:pt x="9521512" y="9322455"/>
                </a:lnTo>
                <a:lnTo>
                  <a:pt x="0" y="9322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3" name="Google Shape;283;g36b7ac43956_0_52"/>
          <p:cNvSpPr/>
          <p:nvPr/>
        </p:nvSpPr>
        <p:spPr>
          <a:xfrm>
            <a:off x="6071308" y="3063431"/>
            <a:ext cx="412569" cy="394367"/>
          </a:xfrm>
          <a:custGeom>
            <a:avLst/>
            <a:gdLst/>
            <a:ahLst/>
            <a:cxnLst/>
            <a:rect l="l" t="t" r="r" b="b"/>
            <a:pathLst>
              <a:path w="1213438" h="1213438" extrusionOk="0">
                <a:moveTo>
                  <a:pt x="0" y="0"/>
                </a:moveTo>
                <a:lnTo>
                  <a:pt x="1213438" y="0"/>
                </a:lnTo>
                <a:lnTo>
                  <a:pt x="1213438" y="1213438"/>
                </a:lnTo>
                <a:lnTo>
                  <a:pt x="0" y="1213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4" name="Google Shape;284;g36b7ac43956_0_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94834" y="5585552"/>
            <a:ext cx="1030743" cy="1167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6b7ac43956_0_52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6" name="Google Shape;286;g36b7ac43956_0_52"/>
          <p:cNvGrpSpPr/>
          <p:nvPr/>
        </p:nvGrpSpPr>
        <p:grpSpPr>
          <a:xfrm>
            <a:off x="5792469" y="3488673"/>
            <a:ext cx="2489064" cy="393003"/>
            <a:chOff x="0" y="-28575"/>
            <a:chExt cx="2709333" cy="396132"/>
          </a:xfrm>
        </p:grpSpPr>
        <p:sp>
          <p:nvSpPr>
            <p:cNvPr id="287" name="Google Shape;287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288" name="Google Shape;288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g36b7ac43956_0_52"/>
          <p:cNvSpPr txBox="1"/>
          <p:nvPr/>
        </p:nvSpPr>
        <p:spPr>
          <a:xfrm>
            <a:off x="5898770" y="3515797"/>
            <a:ext cx="242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Mujahidul (Jahid) Islam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6b7ac43956_0_52"/>
          <p:cNvSpPr/>
          <p:nvPr/>
        </p:nvSpPr>
        <p:spPr>
          <a:xfrm>
            <a:off x="4974680" y="3838802"/>
            <a:ext cx="2142161" cy="2155065"/>
          </a:xfrm>
          <a:custGeom>
            <a:avLst/>
            <a:gdLst/>
            <a:ahLst/>
            <a:cxnLst/>
            <a:rect l="l" t="t" r="r" b="b"/>
            <a:pathLst>
              <a:path w="8400631" h="8451237" extrusionOk="0">
                <a:moveTo>
                  <a:pt x="0" y="0"/>
                </a:moveTo>
                <a:lnTo>
                  <a:pt x="8400632" y="0"/>
                </a:lnTo>
                <a:lnTo>
                  <a:pt x="8400632" y="8451237"/>
                </a:lnTo>
                <a:lnTo>
                  <a:pt x="0" y="8451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92" name="Google Shape;292;g36b7ac43956_0_52"/>
          <p:cNvGrpSpPr/>
          <p:nvPr/>
        </p:nvGrpSpPr>
        <p:grpSpPr>
          <a:xfrm>
            <a:off x="4559939" y="5824776"/>
            <a:ext cx="2501256" cy="364283"/>
            <a:chOff x="0" y="-28575"/>
            <a:chExt cx="2709333" cy="396132"/>
          </a:xfrm>
        </p:grpSpPr>
        <p:sp>
          <p:nvSpPr>
            <p:cNvPr id="293" name="Google Shape;293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294" name="Google Shape;294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g36b7ac43956_0_52"/>
          <p:cNvSpPr txBox="1"/>
          <p:nvPr/>
        </p:nvSpPr>
        <p:spPr>
          <a:xfrm>
            <a:off x="4627484" y="5849189"/>
            <a:ext cx="194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Omer Sharif Ibney Hai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" name="Google Shape;296;g36b7ac43956_0_52"/>
          <p:cNvSpPr txBox="1"/>
          <p:nvPr/>
        </p:nvSpPr>
        <p:spPr>
          <a:xfrm>
            <a:off x="4570795" y="6182033"/>
            <a:ext cx="24336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Founder, Next Leaders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g36b7ac43956_0_52"/>
          <p:cNvSpPr/>
          <p:nvPr/>
        </p:nvSpPr>
        <p:spPr>
          <a:xfrm>
            <a:off x="8536025" y="3886304"/>
            <a:ext cx="2159280" cy="2159280"/>
          </a:xfrm>
          <a:custGeom>
            <a:avLst/>
            <a:gdLst/>
            <a:ahLst/>
            <a:cxnLst/>
            <a:rect l="l" t="t" r="r" b="b"/>
            <a:pathLst>
              <a:path w="8637118" h="8637118" extrusionOk="0">
                <a:moveTo>
                  <a:pt x="0" y="0"/>
                </a:moveTo>
                <a:lnTo>
                  <a:pt x="8637118" y="0"/>
                </a:lnTo>
                <a:lnTo>
                  <a:pt x="8637118" y="8637119"/>
                </a:lnTo>
                <a:lnTo>
                  <a:pt x="0" y="8637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98" name="Google Shape;298;g36b7ac43956_0_52"/>
          <p:cNvGrpSpPr/>
          <p:nvPr/>
        </p:nvGrpSpPr>
        <p:grpSpPr>
          <a:xfrm>
            <a:off x="7874895" y="5820817"/>
            <a:ext cx="2312145" cy="365075"/>
            <a:chOff x="0" y="-28575"/>
            <a:chExt cx="2709333" cy="396132"/>
          </a:xfrm>
        </p:grpSpPr>
        <p:sp>
          <p:nvSpPr>
            <p:cNvPr id="299" name="Google Shape;299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00" name="Google Shape;300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g36b7ac43956_0_52"/>
          <p:cNvSpPr txBox="1"/>
          <p:nvPr/>
        </p:nvSpPr>
        <p:spPr>
          <a:xfrm>
            <a:off x="7973630" y="5846009"/>
            <a:ext cx="1740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Morin Talukder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2" name="Google Shape;302;g36b7ac43956_0_52"/>
          <p:cNvSpPr txBox="1"/>
          <p:nvPr/>
        </p:nvSpPr>
        <p:spPr>
          <a:xfrm>
            <a:off x="7909021" y="6202402"/>
            <a:ext cx="2433599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Co-Founder &amp; CEO,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Pickaboo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g36b7ac43956_0_52"/>
          <p:cNvSpPr/>
          <p:nvPr/>
        </p:nvSpPr>
        <p:spPr>
          <a:xfrm>
            <a:off x="7861968" y="5489136"/>
            <a:ext cx="849643" cy="287997"/>
          </a:xfrm>
          <a:custGeom>
            <a:avLst/>
            <a:gdLst/>
            <a:ahLst/>
            <a:cxnLst/>
            <a:rect l="l" t="t" r="r" b="b"/>
            <a:pathLst>
              <a:path w="2718857" h="921591" extrusionOk="0">
                <a:moveTo>
                  <a:pt x="0" y="0"/>
                </a:moveTo>
                <a:lnTo>
                  <a:pt x="2718857" y="0"/>
                </a:lnTo>
                <a:lnTo>
                  <a:pt x="2718857" y="921591"/>
                </a:lnTo>
                <a:lnTo>
                  <a:pt x="0" y="921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4" name="Google Shape;304;g36b7ac43956_0_52"/>
          <p:cNvSpPr/>
          <p:nvPr/>
        </p:nvSpPr>
        <p:spPr>
          <a:xfrm>
            <a:off x="4508071" y="5409331"/>
            <a:ext cx="872864" cy="376235"/>
          </a:xfrm>
          <a:custGeom>
            <a:avLst/>
            <a:gdLst/>
            <a:ahLst/>
            <a:cxnLst/>
            <a:rect l="l" t="t" r="r" b="b"/>
            <a:pathLst>
              <a:path w="1827987" h="787926" extrusionOk="0">
                <a:moveTo>
                  <a:pt x="0" y="0"/>
                </a:moveTo>
                <a:lnTo>
                  <a:pt x="1827988" y="0"/>
                </a:lnTo>
                <a:lnTo>
                  <a:pt x="1827988" y="787926"/>
                </a:lnTo>
                <a:lnTo>
                  <a:pt x="0" y="787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19794" t="-160604" r="-30423" b="-232273"/>
            </a:stretch>
          </a:blipFill>
          <a:ln>
            <a:noFill/>
          </a:ln>
        </p:spPr>
      </p:sp>
      <p:sp>
        <p:nvSpPr>
          <p:cNvPr id="305" name="Google Shape;305;g36b7ac43956_0_52"/>
          <p:cNvSpPr/>
          <p:nvPr/>
        </p:nvSpPr>
        <p:spPr>
          <a:xfrm>
            <a:off x="4186013" y="5323379"/>
            <a:ext cx="452663" cy="452663"/>
          </a:xfrm>
          <a:custGeom>
            <a:avLst/>
            <a:gdLst/>
            <a:ahLst/>
            <a:cxnLst/>
            <a:rect l="l" t="t" r="r" b="b"/>
            <a:pathLst>
              <a:path w="947986" h="947986" extrusionOk="0">
                <a:moveTo>
                  <a:pt x="0" y="0"/>
                </a:moveTo>
                <a:lnTo>
                  <a:pt x="947985" y="0"/>
                </a:lnTo>
                <a:lnTo>
                  <a:pt x="947985" y="947986"/>
                </a:lnTo>
                <a:lnTo>
                  <a:pt x="0" y="947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6" name="Google Shape;306;g36b7ac43956_0_52"/>
          <p:cNvSpPr/>
          <p:nvPr/>
        </p:nvSpPr>
        <p:spPr>
          <a:xfrm>
            <a:off x="4041519" y="4960903"/>
            <a:ext cx="645929" cy="345357"/>
          </a:xfrm>
          <a:custGeom>
            <a:avLst/>
            <a:gdLst/>
            <a:ahLst/>
            <a:cxnLst/>
            <a:rect l="l" t="t" r="r" b="b"/>
            <a:pathLst>
              <a:path w="1352730" h="723261" extrusionOk="0">
                <a:moveTo>
                  <a:pt x="0" y="0"/>
                </a:moveTo>
                <a:lnTo>
                  <a:pt x="1352729" y="0"/>
                </a:lnTo>
                <a:lnTo>
                  <a:pt x="1352729" y="723261"/>
                </a:lnTo>
                <a:lnTo>
                  <a:pt x="0" y="723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7" name="Google Shape;307;g36b7ac43956_0_52"/>
          <p:cNvSpPr/>
          <p:nvPr/>
        </p:nvSpPr>
        <p:spPr>
          <a:xfrm>
            <a:off x="4631752" y="5167087"/>
            <a:ext cx="851021" cy="269836"/>
          </a:xfrm>
          <a:custGeom>
            <a:avLst/>
            <a:gdLst/>
            <a:ahLst/>
            <a:cxnLst/>
            <a:rect l="l" t="t" r="r" b="b"/>
            <a:pathLst>
              <a:path w="1782243" h="565101" extrusionOk="0">
                <a:moveTo>
                  <a:pt x="0" y="0"/>
                </a:moveTo>
                <a:lnTo>
                  <a:pt x="1782242" y="0"/>
                </a:lnTo>
                <a:lnTo>
                  <a:pt x="1782242" y="565102"/>
                </a:lnTo>
                <a:lnTo>
                  <a:pt x="0" y="565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l="-44655" t="-300472" r="-6605" b="-274155"/>
            </a:stretch>
          </a:blipFill>
          <a:ln>
            <a:noFill/>
          </a:ln>
        </p:spPr>
      </p:sp>
      <p:sp>
        <p:nvSpPr>
          <p:cNvPr id="308" name="Google Shape;308;g36b7ac43956_0_52"/>
          <p:cNvSpPr txBox="1"/>
          <p:nvPr/>
        </p:nvSpPr>
        <p:spPr>
          <a:xfrm>
            <a:off x="8644350" y="1967500"/>
            <a:ext cx="3000000" cy="1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48"/>
              <a:buFont typeface="Arial"/>
              <a:buNone/>
            </a:pPr>
            <a:r>
              <a:rPr lang="en-US" sz="3548" b="0" i="0" u="none" strike="noStrike" cap="none">
                <a:solidFill>
                  <a:srgbClr val="37522A"/>
                </a:solidFill>
                <a:latin typeface="Impact"/>
                <a:ea typeface="Impact"/>
                <a:cs typeface="Impact"/>
                <a:sym typeface="Impact"/>
              </a:rPr>
              <a:t>Agro &amp; Agritech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6b7ac43956_0_52"/>
          <p:cNvSpPr txBox="1"/>
          <p:nvPr/>
        </p:nvSpPr>
        <p:spPr>
          <a:xfrm>
            <a:off x="875450" y="5063075"/>
            <a:ext cx="30000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48"/>
              <a:buFont typeface="Arial"/>
              <a:buNone/>
            </a:pPr>
            <a:r>
              <a:rPr lang="en-US" sz="3448" b="0" i="0" u="none" strike="noStrike" cap="none">
                <a:solidFill>
                  <a:srgbClr val="37522A"/>
                </a:solidFill>
                <a:latin typeface="Impact"/>
                <a:ea typeface="Impact"/>
                <a:cs typeface="Impact"/>
                <a:sym typeface="Impact"/>
              </a:rPr>
              <a:t>E-Commerce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6;p14">
            <a:extLst>
              <a:ext uri="{FF2B5EF4-FFF2-40B4-BE49-F238E27FC236}">
                <a16:creationId xmlns:a16="http://schemas.microsoft.com/office/drawing/2014/main" id="{1631771F-F1F6-8432-438F-26FB2F6FAB6B}"/>
              </a:ext>
            </a:extLst>
          </p:cNvPr>
          <p:cNvSpPr/>
          <p:nvPr/>
        </p:nvSpPr>
        <p:spPr>
          <a:xfrm>
            <a:off x="3437262" y="95963"/>
            <a:ext cx="4941425" cy="58972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Industry Specific Mentors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D67E388E-1801-8EF7-F67A-67C133CD5A88}"/>
              </a:ext>
            </a:extLst>
          </p:cNvPr>
          <p:cNvSpPr txBox="1"/>
          <p:nvPr/>
        </p:nvSpPr>
        <p:spPr>
          <a:xfrm>
            <a:off x="1217017" y="834684"/>
            <a:ext cx="10005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Founders will get direct one-to-one and group mentorship from the most successful founders and entrepreneurs from relevant industries. </a:t>
            </a:r>
            <a:endParaRPr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281;g36b7ac43956_0_52">
            <a:extLst>
              <a:ext uri="{FF2B5EF4-FFF2-40B4-BE49-F238E27FC236}">
                <a16:creationId xmlns:a16="http://schemas.microsoft.com/office/drawing/2014/main" id="{A3C5D6D3-0CB8-51AE-EAE8-29BA20EB11F1}"/>
              </a:ext>
            </a:extLst>
          </p:cNvPr>
          <p:cNvSpPr txBox="1"/>
          <p:nvPr/>
        </p:nvSpPr>
        <p:spPr>
          <a:xfrm>
            <a:off x="3092869" y="3905019"/>
            <a:ext cx="26172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Co-founder,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WeGro</a:t>
            </a:r>
            <a:endParaRPr sz="1200" b="0" i="0" u="none" strike="noStrike" cap="none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1;g36b7ac43956_0_52">
            <a:extLst>
              <a:ext uri="{FF2B5EF4-FFF2-40B4-BE49-F238E27FC236}">
                <a16:creationId xmlns:a16="http://schemas.microsoft.com/office/drawing/2014/main" id="{23B950C8-2D81-440D-F5F4-0192AAE49BD9}"/>
              </a:ext>
            </a:extLst>
          </p:cNvPr>
          <p:cNvSpPr txBox="1"/>
          <p:nvPr/>
        </p:nvSpPr>
        <p:spPr>
          <a:xfrm>
            <a:off x="5835786" y="3882770"/>
            <a:ext cx="26172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ounder,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FresieFarm</a:t>
            </a:r>
            <a:endParaRPr sz="1200" b="0" i="0" u="none" strike="noStrike" cap="none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bd52e457f_1_42"/>
          <p:cNvSpPr txBox="1"/>
          <p:nvPr/>
        </p:nvSpPr>
        <p:spPr>
          <a:xfrm>
            <a:off x="283025" y="453250"/>
            <a:ext cx="106803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Industry Specific Mentors </a:t>
            </a:r>
            <a:endParaRPr sz="1600" b="1" i="0" u="none" strike="noStrike" cap="none">
              <a:solidFill>
                <a:srgbClr val="FFFFFF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316" name="Google Shape;316;g36bd52e457f_1_42"/>
          <p:cNvSpPr/>
          <p:nvPr/>
        </p:nvSpPr>
        <p:spPr>
          <a:xfrm>
            <a:off x="869775" y="363306"/>
            <a:ext cx="2686540" cy="2713677"/>
          </a:xfrm>
          <a:custGeom>
            <a:avLst/>
            <a:gdLst/>
            <a:ahLst/>
            <a:cxnLst/>
            <a:rect l="l" t="t" r="r" b="b"/>
            <a:pathLst>
              <a:path w="10854707" h="10854707" extrusionOk="0">
                <a:moveTo>
                  <a:pt x="0" y="0"/>
                </a:moveTo>
                <a:lnTo>
                  <a:pt x="10854707" y="0"/>
                </a:lnTo>
                <a:lnTo>
                  <a:pt x="10854707" y="10854707"/>
                </a:lnTo>
                <a:lnTo>
                  <a:pt x="0" y="10854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17" name="Google Shape;317;g36bd52e457f_1_42"/>
          <p:cNvGrpSpPr/>
          <p:nvPr/>
        </p:nvGrpSpPr>
        <p:grpSpPr>
          <a:xfrm>
            <a:off x="557442" y="2723542"/>
            <a:ext cx="2529704" cy="368442"/>
            <a:chOff x="0" y="-28575"/>
            <a:chExt cx="2709333" cy="396132"/>
          </a:xfrm>
        </p:grpSpPr>
        <p:sp>
          <p:nvSpPr>
            <p:cNvPr id="318" name="Google Shape;318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19" name="Google Shape;319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g36bd52e457f_1_42"/>
          <p:cNvSpPr txBox="1"/>
          <p:nvPr/>
        </p:nvSpPr>
        <p:spPr>
          <a:xfrm>
            <a:off x="625755" y="2759120"/>
            <a:ext cx="1968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Ishmam Chowdhury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1" name="Google Shape;321;g36bd52e457f_1_42"/>
          <p:cNvSpPr txBox="1"/>
          <p:nvPr/>
        </p:nvSpPr>
        <p:spPr>
          <a:xfrm>
            <a:off x="557442" y="3162085"/>
            <a:ext cx="262345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Chief Operating Officer,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Shikho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g36bd52e457f_1_42"/>
          <p:cNvSpPr/>
          <p:nvPr/>
        </p:nvSpPr>
        <p:spPr>
          <a:xfrm>
            <a:off x="499307" y="1977510"/>
            <a:ext cx="1022612" cy="1022612"/>
          </a:xfrm>
          <a:custGeom>
            <a:avLst/>
            <a:gdLst/>
            <a:ahLst/>
            <a:cxnLst/>
            <a:rect l="l" t="t" r="r" b="b"/>
            <a:pathLst>
              <a:path w="3220825" h="3220825" extrusionOk="0">
                <a:moveTo>
                  <a:pt x="0" y="0"/>
                </a:moveTo>
                <a:lnTo>
                  <a:pt x="3220825" y="0"/>
                </a:lnTo>
                <a:lnTo>
                  <a:pt x="3220825" y="3220825"/>
                </a:lnTo>
                <a:lnTo>
                  <a:pt x="0" y="3220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3" name="Google Shape;323;g36bd52e457f_1_42"/>
          <p:cNvSpPr/>
          <p:nvPr/>
        </p:nvSpPr>
        <p:spPr>
          <a:xfrm>
            <a:off x="3748814" y="956974"/>
            <a:ext cx="1889964" cy="1820281"/>
          </a:xfrm>
          <a:custGeom>
            <a:avLst/>
            <a:gdLst/>
            <a:ahLst/>
            <a:cxnLst/>
            <a:rect l="l" t="t" r="r" b="b"/>
            <a:pathLst>
              <a:path w="7793667" h="7281124" extrusionOk="0">
                <a:moveTo>
                  <a:pt x="0" y="0"/>
                </a:moveTo>
                <a:lnTo>
                  <a:pt x="7793666" y="0"/>
                </a:lnTo>
                <a:lnTo>
                  <a:pt x="7793666" y="7281124"/>
                </a:lnTo>
                <a:lnTo>
                  <a:pt x="0" y="7281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24" name="Google Shape;324;g36bd52e457f_1_42"/>
          <p:cNvGrpSpPr/>
          <p:nvPr/>
        </p:nvGrpSpPr>
        <p:grpSpPr>
          <a:xfrm>
            <a:off x="3180892" y="2733720"/>
            <a:ext cx="2458720" cy="369235"/>
            <a:chOff x="0" y="-28575"/>
            <a:chExt cx="2709333" cy="396132"/>
          </a:xfrm>
        </p:grpSpPr>
        <p:sp>
          <p:nvSpPr>
            <p:cNvPr id="325" name="Google Shape;325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26" name="Google Shape;326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g36bd52e457f_1_42"/>
          <p:cNvSpPr txBox="1"/>
          <p:nvPr/>
        </p:nvSpPr>
        <p:spPr>
          <a:xfrm>
            <a:off x="3250009" y="2780892"/>
            <a:ext cx="1968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Shahir Chowdhury</a:t>
            </a:r>
            <a:endParaRPr sz="1700" b="0" i="0" u="none" strike="noStrike" cap="none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8" name="Google Shape;328;g36bd52e457f_1_42"/>
          <p:cNvSpPr txBox="1"/>
          <p:nvPr/>
        </p:nvSpPr>
        <p:spPr>
          <a:xfrm>
            <a:off x="3299222" y="3170070"/>
            <a:ext cx="2198064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Founder &amp; CEO,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Shikho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g36bd52e457f_1_42"/>
          <p:cNvSpPr/>
          <p:nvPr/>
        </p:nvSpPr>
        <p:spPr>
          <a:xfrm>
            <a:off x="3023678" y="2008420"/>
            <a:ext cx="1022612" cy="1022612"/>
          </a:xfrm>
          <a:custGeom>
            <a:avLst/>
            <a:gdLst/>
            <a:ahLst/>
            <a:cxnLst/>
            <a:rect l="l" t="t" r="r" b="b"/>
            <a:pathLst>
              <a:path w="3220825" h="3220825" extrusionOk="0">
                <a:moveTo>
                  <a:pt x="0" y="0"/>
                </a:moveTo>
                <a:lnTo>
                  <a:pt x="3220825" y="0"/>
                </a:lnTo>
                <a:lnTo>
                  <a:pt x="3220825" y="3220825"/>
                </a:lnTo>
                <a:lnTo>
                  <a:pt x="0" y="3220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0" name="Google Shape;330;g36bd52e457f_1_42"/>
          <p:cNvSpPr/>
          <p:nvPr/>
        </p:nvSpPr>
        <p:spPr>
          <a:xfrm>
            <a:off x="6531852" y="637344"/>
            <a:ext cx="1619144" cy="2428716"/>
          </a:xfrm>
          <a:custGeom>
            <a:avLst/>
            <a:gdLst/>
            <a:ahLst/>
            <a:cxnLst/>
            <a:rect l="l" t="t" r="r" b="b"/>
            <a:pathLst>
              <a:path w="6746432" h="10119648" extrusionOk="0">
                <a:moveTo>
                  <a:pt x="0" y="0"/>
                </a:moveTo>
                <a:lnTo>
                  <a:pt x="6746432" y="0"/>
                </a:lnTo>
                <a:lnTo>
                  <a:pt x="6746432" y="10119648"/>
                </a:lnTo>
                <a:lnTo>
                  <a:pt x="0" y="10119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1" name="Google Shape;331;g36bd52e457f_1_42"/>
          <p:cNvSpPr/>
          <p:nvPr/>
        </p:nvSpPr>
        <p:spPr>
          <a:xfrm>
            <a:off x="5833304" y="2478188"/>
            <a:ext cx="638394" cy="176622"/>
          </a:xfrm>
          <a:custGeom>
            <a:avLst/>
            <a:gdLst/>
            <a:ahLst/>
            <a:cxnLst/>
            <a:rect l="l" t="t" r="r" b="b"/>
            <a:pathLst>
              <a:path w="2479199" h="685912" extrusionOk="0">
                <a:moveTo>
                  <a:pt x="0" y="0"/>
                </a:moveTo>
                <a:lnTo>
                  <a:pt x="2479199" y="0"/>
                </a:lnTo>
                <a:lnTo>
                  <a:pt x="2479199" y="685912"/>
                </a:lnTo>
                <a:lnTo>
                  <a:pt x="0" y="685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32" name="Google Shape;332;g36bd52e457f_1_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94834" y="5585552"/>
            <a:ext cx="1030743" cy="1167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g36bd52e457f_1_42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34" name="Google Shape;334;g36bd52e457f_1_42"/>
          <p:cNvGrpSpPr/>
          <p:nvPr/>
        </p:nvGrpSpPr>
        <p:grpSpPr>
          <a:xfrm>
            <a:off x="5733444" y="2733641"/>
            <a:ext cx="2338425" cy="369235"/>
            <a:chOff x="0" y="-28575"/>
            <a:chExt cx="2709333" cy="396132"/>
          </a:xfrm>
        </p:grpSpPr>
        <p:sp>
          <p:nvSpPr>
            <p:cNvPr id="335" name="Google Shape;335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36" name="Google Shape;336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g36bd52e457f_1_42"/>
          <p:cNvSpPr txBox="1"/>
          <p:nvPr/>
        </p:nvSpPr>
        <p:spPr>
          <a:xfrm>
            <a:off x="5833303" y="2759120"/>
            <a:ext cx="1760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Ayman Sadiq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8" name="Google Shape;338;g36bd52e457f_1_42"/>
          <p:cNvSpPr txBox="1"/>
          <p:nvPr/>
        </p:nvSpPr>
        <p:spPr>
          <a:xfrm>
            <a:off x="5830224" y="3147693"/>
            <a:ext cx="2206791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CEO, 10 Minute School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g36bd52e457f_1_42"/>
          <p:cNvSpPr/>
          <p:nvPr/>
        </p:nvSpPr>
        <p:spPr>
          <a:xfrm>
            <a:off x="5285846" y="3513264"/>
            <a:ext cx="2038924" cy="2038924"/>
          </a:xfrm>
          <a:custGeom>
            <a:avLst/>
            <a:gdLst/>
            <a:ahLst/>
            <a:cxnLst/>
            <a:rect l="l" t="t" r="r" b="b"/>
            <a:pathLst>
              <a:path w="7694054" h="7694054" extrusionOk="0">
                <a:moveTo>
                  <a:pt x="0" y="0"/>
                </a:moveTo>
                <a:lnTo>
                  <a:pt x="7694054" y="0"/>
                </a:lnTo>
                <a:lnTo>
                  <a:pt x="7694054" y="7694054"/>
                </a:lnTo>
                <a:lnTo>
                  <a:pt x="0" y="7694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40" name="Google Shape;340;g36bd52e457f_1_42"/>
          <p:cNvGrpSpPr/>
          <p:nvPr/>
        </p:nvGrpSpPr>
        <p:grpSpPr>
          <a:xfrm>
            <a:off x="4461456" y="5537930"/>
            <a:ext cx="2619925" cy="381554"/>
            <a:chOff x="0" y="-28575"/>
            <a:chExt cx="2709333" cy="396132"/>
          </a:xfrm>
        </p:grpSpPr>
        <p:sp>
          <p:nvSpPr>
            <p:cNvPr id="341" name="Google Shape;341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42" name="Google Shape;342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3" name="Google Shape;343;g36bd52e457f_1_42"/>
          <p:cNvSpPr txBox="1"/>
          <p:nvPr/>
        </p:nvSpPr>
        <p:spPr>
          <a:xfrm>
            <a:off x="4553976" y="5563500"/>
            <a:ext cx="203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 Asif Rahman</a:t>
            </a:r>
            <a:endParaRPr sz="1700" b="0" i="0" u="none" strike="noStrike" cap="none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4" name="Google Shape;344;g36bd52e457f_1_42"/>
          <p:cNvSpPr txBox="1"/>
          <p:nvPr/>
        </p:nvSpPr>
        <p:spPr>
          <a:xfrm>
            <a:off x="4468056" y="5930242"/>
            <a:ext cx="350320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Serial Tech Founder,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WPDeveloper</a:t>
            </a: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Startise</a:t>
            </a: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xCloud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g36bd52e457f_1_42"/>
          <p:cNvSpPr/>
          <p:nvPr/>
        </p:nvSpPr>
        <p:spPr>
          <a:xfrm>
            <a:off x="4461458" y="4733041"/>
            <a:ext cx="925182" cy="972627"/>
          </a:xfrm>
          <a:custGeom>
            <a:avLst/>
            <a:gdLst/>
            <a:ahLst/>
            <a:cxnLst/>
            <a:rect l="l" t="t" r="r" b="b"/>
            <a:pathLst>
              <a:path w="2372261" h="2372261" extrusionOk="0">
                <a:moveTo>
                  <a:pt x="0" y="0"/>
                </a:moveTo>
                <a:lnTo>
                  <a:pt x="2372261" y="0"/>
                </a:lnTo>
                <a:lnTo>
                  <a:pt x="2372261" y="2372261"/>
                </a:lnTo>
                <a:lnTo>
                  <a:pt x="0" y="2372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6" name="Google Shape;346;g36bd52e457f_1_42"/>
          <p:cNvSpPr/>
          <p:nvPr/>
        </p:nvSpPr>
        <p:spPr>
          <a:xfrm>
            <a:off x="4532204" y="4733039"/>
            <a:ext cx="341436" cy="341436"/>
          </a:xfrm>
          <a:custGeom>
            <a:avLst/>
            <a:gdLst/>
            <a:ahLst/>
            <a:cxnLst/>
            <a:rect l="l" t="t" r="r" b="b"/>
            <a:pathLst>
              <a:path w="948433" h="948433" extrusionOk="0">
                <a:moveTo>
                  <a:pt x="0" y="0"/>
                </a:moveTo>
                <a:lnTo>
                  <a:pt x="948433" y="0"/>
                </a:lnTo>
                <a:lnTo>
                  <a:pt x="948433" y="948433"/>
                </a:lnTo>
                <a:lnTo>
                  <a:pt x="0" y="948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7" name="Google Shape;347;g36bd52e457f_1_42"/>
          <p:cNvSpPr/>
          <p:nvPr/>
        </p:nvSpPr>
        <p:spPr>
          <a:xfrm>
            <a:off x="4872899" y="4664650"/>
            <a:ext cx="478521" cy="478521"/>
          </a:xfrm>
          <a:custGeom>
            <a:avLst/>
            <a:gdLst/>
            <a:ahLst/>
            <a:cxnLst/>
            <a:rect l="l" t="t" r="r" b="b"/>
            <a:pathLst>
              <a:path w="1329224" h="1329224" extrusionOk="0">
                <a:moveTo>
                  <a:pt x="0" y="0"/>
                </a:moveTo>
                <a:lnTo>
                  <a:pt x="1329224" y="0"/>
                </a:lnTo>
                <a:lnTo>
                  <a:pt x="1329224" y="1329224"/>
                </a:lnTo>
                <a:lnTo>
                  <a:pt x="0" y="1329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8" name="Google Shape;348;g36bd52e457f_1_42"/>
          <p:cNvSpPr/>
          <p:nvPr/>
        </p:nvSpPr>
        <p:spPr>
          <a:xfrm>
            <a:off x="8676377" y="3103725"/>
            <a:ext cx="1818152" cy="2728294"/>
          </a:xfrm>
          <a:custGeom>
            <a:avLst/>
            <a:gdLst/>
            <a:ahLst/>
            <a:cxnLst/>
            <a:rect l="l" t="t" r="r" b="b"/>
            <a:pathLst>
              <a:path w="7060786" h="10595318" extrusionOk="0">
                <a:moveTo>
                  <a:pt x="0" y="0"/>
                </a:moveTo>
                <a:lnTo>
                  <a:pt x="7060786" y="0"/>
                </a:lnTo>
                <a:lnTo>
                  <a:pt x="7060786" y="10595319"/>
                </a:lnTo>
                <a:lnTo>
                  <a:pt x="0" y="10595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49" name="Google Shape;349;g36bd52e457f_1_42"/>
          <p:cNvGrpSpPr/>
          <p:nvPr/>
        </p:nvGrpSpPr>
        <p:grpSpPr>
          <a:xfrm>
            <a:off x="7933599" y="5609984"/>
            <a:ext cx="2421873" cy="382386"/>
            <a:chOff x="0" y="-28575"/>
            <a:chExt cx="2709333" cy="396132"/>
          </a:xfrm>
        </p:grpSpPr>
        <p:sp>
          <p:nvSpPr>
            <p:cNvPr id="350" name="Google Shape;350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51" name="Google Shape;351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g36bd52e457f_1_42"/>
          <p:cNvSpPr txBox="1"/>
          <p:nvPr/>
        </p:nvSpPr>
        <p:spPr>
          <a:xfrm>
            <a:off x="8037016" y="5636370"/>
            <a:ext cx="1822800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 </a:t>
            </a:r>
            <a:r>
              <a:rPr lang="en-US" sz="1700" b="0" i="0" u="none" strike="noStrike" cap="none" dirty="0" err="1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Manjur</a:t>
            </a:r>
            <a:r>
              <a:rPr lang="en-US" sz="1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 Mahmud</a:t>
            </a:r>
            <a:endParaRPr sz="1700" b="0" i="0" u="none" strike="noStrike" cap="none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3" name="Google Shape;353;g36bd52e457f_1_42"/>
          <p:cNvSpPr txBox="1"/>
          <p:nvPr/>
        </p:nvSpPr>
        <p:spPr>
          <a:xfrm>
            <a:off x="8204625" y="5992830"/>
            <a:ext cx="23184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President,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Datasoft</a:t>
            </a: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 System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g36bd52e457f_1_42"/>
          <p:cNvSpPr/>
          <p:nvPr/>
        </p:nvSpPr>
        <p:spPr>
          <a:xfrm>
            <a:off x="7933598" y="5234020"/>
            <a:ext cx="853047" cy="279621"/>
          </a:xfrm>
          <a:custGeom>
            <a:avLst/>
            <a:gdLst/>
            <a:ahLst/>
            <a:cxnLst/>
            <a:rect l="l" t="t" r="r" b="b"/>
            <a:pathLst>
              <a:path w="2708086" h="887686" extrusionOk="0">
                <a:moveTo>
                  <a:pt x="0" y="0"/>
                </a:moveTo>
                <a:lnTo>
                  <a:pt x="2708087" y="0"/>
                </a:lnTo>
                <a:lnTo>
                  <a:pt x="2708087" y="887686"/>
                </a:lnTo>
                <a:lnTo>
                  <a:pt x="0" y="887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5" name="Google Shape;355;g36bd52e457f_1_42"/>
          <p:cNvSpPr txBox="1"/>
          <p:nvPr/>
        </p:nvSpPr>
        <p:spPr>
          <a:xfrm>
            <a:off x="8434373" y="1623455"/>
            <a:ext cx="26865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48"/>
              <a:buFont typeface="Arial"/>
              <a:buNone/>
            </a:pPr>
            <a:r>
              <a:rPr lang="en-US" sz="3148" b="0" i="0" u="none" strike="noStrike" cap="none" dirty="0">
                <a:solidFill>
                  <a:srgbClr val="37522A"/>
                </a:solidFill>
                <a:latin typeface="Impact"/>
                <a:ea typeface="Impact"/>
                <a:cs typeface="Impact"/>
                <a:sym typeface="Impact"/>
              </a:rPr>
              <a:t>Education, Skills &amp; EdTech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6bd52e457f_1_42"/>
          <p:cNvSpPr txBox="1"/>
          <p:nvPr/>
        </p:nvSpPr>
        <p:spPr>
          <a:xfrm>
            <a:off x="1008791" y="4758527"/>
            <a:ext cx="28950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48"/>
              <a:buFont typeface="Arial"/>
              <a:buNone/>
            </a:pPr>
            <a:r>
              <a:rPr lang="en-US" sz="3348" b="0" i="0" u="none" strike="noStrike" cap="none" dirty="0">
                <a:solidFill>
                  <a:srgbClr val="37522A"/>
                </a:solidFill>
                <a:latin typeface="Impact"/>
                <a:ea typeface="Impact"/>
                <a:cs typeface="Impact"/>
                <a:sym typeface="Impact"/>
              </a:rPr>
              <a:t>Tech, SaaS, Software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6;p14">
            <a:extLst>
              <a:ext uri="{FF2B5EF4-FFF2-40B4-BE49-F238E27FC236}">
                <a16:creationId xmlns:a16="http://schemas.microsoft.com/office/drawing/2014/main" id="{F823AD26-61A7-D228-4F92-AD802F26857B}"/>
              </a:ext>
            </a:extLst>
          </p:cNvPr>
          <p:cNvSpPr/>
          <p:nvPr/>
        </p:nvSpPr>
        <p:spPr>
          <a:xfrm>
            <a:off x="3437262" y="95963"/>
            <a:ext cx="4941425" cy="58972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Industry Specific Mentors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/>
          <p:nvPr/>
        </p:nvSpPr>
        <p:spPr>
          <a:xfrm>
            <a:off x="3233058" y="401793"/>
            <a:ext cx="4822372" cy="67589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Support for Business Growth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38" name="Google Shape;138;p15"/>
          <p:cNvSpPr txBox="1"/>
          <p:nvPr/>
        </p:nvSpPr>
        <p:spPr>
          <a:xfrm>
            <a:off x="623478" y="4657540"/>
            <a:ext cx="3796122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 revenue growth and customer acquisition.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en-US"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Get Access to </a:t>
            </a:r>
            <a:r>
              <a:rPr lang="en-US" sz="1800" i="0" u="none" strike="noStrike" cap="none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150 Million Customers</a:t>
            </a:r>
            <a:r>
              <a:rPr lang="en-US" sz="18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&amp; </a:t>
            </a:r>
            <a:r>
              <a:rPr lang="en-US" sz="1800" i="0" u="none" strike="noStrike" cap="none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500+ Businesses</a:t>
            </a: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00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15"/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2" name="Google Shape;14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8399" y="3389740"/>
            <a:ext cx="2526435" cy="659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/>
        </p:nvSpPr>
        <p:spPr>
          <a:xfrm>
            <a:off x="8055430" y="4546151"/>
            <a:ext cx="379612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onnecting </a:t>
            </a:r>
            <a:r>
              <a:rPr lang="en-US" sz="1800" i="0" u="none" strike="noStrike" cap="none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development funds</a:t>
            </a:r>
            <a:r>
              <a:rPr lang="en-US" sz="1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Business Model, Investment Readiness Support</a:t>
            </a:r>
            <a:endParaRPr sz="1800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E470F-B756-D22D-2985-5CD280B67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373" y="3246932"/>
            <a:ext cx="2585228" cy="1107955"/>
          </a:xfrm>
          <a:prstGeom prst="rect">
            <a:avLst/>
          </a:prstGeom>
        </p:spPr>
      </p:pic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422649CB-148C-ECFA-7813-239BA0745530}"/>
              </a:ext>
            </a:extLst>
          </p:cNvPr>
          <p:cNvSpPr txBox="1"/>
          <p:nvPr/>
        </p:nvSpPr>
        <p:spPr>
          <a:xfrm>
            <a:off x="1391189" y="1323317"/>
            <a:ext cx="100050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Founders will get access to necessary growth support for customer acquisition, marketing support and alternative financing from our </a:t>
            </a:r>
            <a:r>
              <a:rPr lang="en-US" sz="22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selected partners</a:t>
            </a:r>
            <a:r>
              <a:rPr lang="en-US" sz="2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22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92852-8E86-A668-6281-D1FC6D787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3303955"/>
            <a:ext cx="3297461" cy="923289"/>
          </a:xfrm>
          <a:prstGeom prst="rect">
            <a:avLst/>
          </a:prstGeom>
        </p:spPr>
      </p:pic>
      <p:sp>
        <p:nvSpPr>
          <p:cNvPr id="6" name="Google Shape;143;p15">
            <a:extLst>
              <a:ext uri="{FF2B5EF4-FFF2-40B4-BE49-F238E27FC236}">
                <a16:creationId xmlns:a16="http://schemas.microsoft.com/office/drawing/2014/main" id="{62F40C46-2FD4-113D-0F57-877CD099116D}"/>
              </a:ext>
            </a:extLst>
          </p:cNvPr>
          <p:cNvSpPr txBox="1"/>
          <p:nvPr/>
        </p:nvSpPr>
        <p:spPr>
          <a:xfrm>
            <a:off x="4136571" y="4636437"/>
            <a:ext cx="37961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-US" sz="1800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ontent Marketing</a:t>
            </a: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Branding and Digital Promotion support. </a:t>
            </a:r>
            <a:endParaRPr sz="1800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D3889-341F-1895-F18E-A497B111F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691" y="2527137"/>
            <a:ext cx="4160514" cy="366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DB5F9-8D58-3728-81A9-6551CFFF3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405" y="2445076"/>
            <a:ext cx="3722933" cy="3746347"/>
          </a:xfrm>
          <a:prstGeom prst="rect">
            <a:avLst/>
          </a:prstGeom>
        </p:spPr>
      </p:pic>
      <p:sp>
        <p:nvSpPr>
          <p:cNvPr id="6" name="Google Shape;148;p6">
            <a:extLst>
              <a:ext uri="{FF2B5EF4-FFF2-40B4-BE49-F238E27FC236}">
                <a16:creationId xmlns:a16="http://schemas.microsoft.com/office/drawing/2014/main" id="{64A779C0-9FD6-AE10-A8D2-BA606458029D}"/>
              </a:ext>
            </a:extLst>
          </p:cNvPr>
          <p:cNvSpPr/>
          <p:nvPr/>
        </p:nvSpPr>
        <p:spPr>
          <a:xfrm>
            <a:off x="3879552" y="215077"/>
            <a:ext cx="3598934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Our Activities</a:t>
            </a:r>
            <a:endParaRPr sz="26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" name="Google Shape;151;p6">
            <a:extLst>
              <a:ext uri="{FF2B5EF4-FFF2-40B4-BE49-F238E27FC236}">
                <a16:creationId xmlns:a16="http://schemas.microsoft.com/office/drawing/2014/main" id="{695CFF87-5414-0A73-37EA-51FDBA9DC0B6}"/>
              </a:ext>
            </a:extLst>
          </p:cNvPr>
          <p:cNvSpPr txBox="1"/>
          <p:nvPr/>
        </p:nvSpPr>
        <p:spPr>
          <a:xfrm>
            <a:off x="1554474" y="1057985"/>
            <a:ext cx="10005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Regularly organizing free seminars, workshops and online webinars on various topics relevant for the founders for their business growth. </a:t>
            </a: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Successful founders, industry leaders are taking these sessions.  </a:t>
            </a:r>
            <a:endParaRPr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1FBE2-35FD-9FB4-AB84-DC2805A1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6" y="2445077"/>
            <a:ext cx="3746346" cy="37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10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g36deca19f8a_0_128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" name="Google Shape;399;g36deca19f8a_0_128"/>
          <p:cNvSpPr txBox="1"/>
          <p:nvPr/>
        </p:nvSpPr>
        <p:spPr>
          <a:xfrm>
            <a:off x="283025" y="453250"/>
            <a:ext cx="70149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1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Our Activities</a:t>
            </a:r>
            <a:endParaRPr sz="3900" b="1" i="0" u="none" strike="noStrike" cap="none">
              <a:solidFill>
                <a:srgbClr val="FFFFFF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pic>
        <p:nvPicPr>
          <p:cNvPr id="400" name="Google Shape;400;g36deca19f8a_0_128" title="WhatsApp Image 2025-07-15 at 13.57.5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0157" y="3015345"/>
            <a:ext cx="6132168" cy="435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36deca19f8a_0_128" title="WhatsApp Image 2025-07-15 at 13.51.3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157" y="0"/>
            <a:ext cx="6132168" cy="40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6deca19f8a_0_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570015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p6">
            <a:extLst>
              <a:ext uri="{FF2B5EF4-FFF2-40B4-BE49-F238E27FC236}">
                <a16:creationId xmlns:a16="http://schemas.microsoft.com/office/drawing/2014/main" id="{1CE3B2EA-6C05-9545-A71D-A739AA7F7B2B}"/>
              </a:ext>
            </a:extLst>
          </p:cNvPr>
          <p:cNvSpPr/>
          <p:nvPr/>
        </p:nvSpPr>
        <p:spPr>
          <a:xfrm>
            <a:off x="3977524" y="3572135"/>
            <a:ext cx="3598934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Our Activities</a:t>
            </a:r>
            <a:endParaRPr sz="26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g36deca19f8a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3" cy="1167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g36deca19f8a_0_66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9" name="Google Shape;419;g36deca19f8a_0_66"/>
          <p:cNvSpPr txBox="1"/>
          <p:nvPr/>
        </p:nvSpPr>
        <p:spPr>
          <a:xfrm>
            <a:off x="283025" y="453250"/>
            <a:ext cx="70149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1" dirty="0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Cohort 1 Businesses</a:t>
            </a:r>
            <a:endParaRPr sz="3900" b="1" i="0" u="none" strike="noStrike" cap="none" dirty="0">
              <a:solidFill>
                <a:srgbClr val="FFFFFF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pic>
        <p:nvPicPr>
          <p:cNvPr id="420" name="Google Shape;420;g36deca19f8a_0_66" title="Bangladesh Supply Chain Solutions (BSCS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412" y="2583803"/>
            <a:ext cx="1874419" cy="161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6deca19f8a_0_66" title="EducationAid Bangladesh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5319" y="2344543"/>
            <a:ext cx="2467849" cy="246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6deca19f8a_0_66" title="Farmer's Bio Agro &amp; Technologie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3176" y="2583807"/>
            <a:ext cx="2352599" cy="187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6deca19f8a_0_66" title="ICE Technology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789" y="4609556"/>
            <a:ext cx="2076737" cy="11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6deca19f8a_0_66" title="Majjico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29750" y="4700272"/>
            <a:ext cx="2467848" cy="98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6deca19f8a_0_66" title="Protein Market Limited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70250" y="2292783"/>
            <a:ext cx="2819025" cy="19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36deca19f8a_0_66" title="Somokalin Prokashon Limited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29273" y="4609557"/>
            <a:ext cx="1507324" cy="1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36deca19f8a_0_66" title="Time Traveler.jpe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07275" y="4437858"/>
            <a:ext cx="1819924" cy="181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6deca19f8a_0_66" title="Yetfix Limited.jpe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68279" y="4594149"/>
            <a:ext cx="1507325" cy="15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p6">
            <a:extLst>
              <a:ext uri="{FF2B5EF4-FFF2-40B4-BE49-F238E27FC236}">
                <a16:creationId xmlns:a16="http://schemas.microsoft.com/office/drawing/2014/main" id="{4C711624-BC39-02BC-7096-1CF63721A89A}"/>
              </a:ext>
            </a:extLst>
          </p:cNvPr>
          <p:cNvSpPr/>
          <p:nvPr/>
        </p:nvSpPr>
        <p:spPr>
          <a:xfrm>
            <a:off x="3259066" y="291278"/>
            <a:ext cx="4981420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Cohort 1 Businesses</a:t>
            </a:r>
            <a:endParaRPr sz="26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B89C647F-B126-330D-3FA2-AD2AFD7B6149}"/>
              </a:ext>
            </a:extLst>
          </p:cNvPr>
          <p:cNvSpPr txBox="1"/>
          <p:nvPr/>
        </p:nvSpPr>
        <p:spPr>
          <a:xfrm>
            <a:off x="989834" y="1051069"/>
            <a:ext cx="10005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List of our Cohort 1 businesses whom we are directly mentoring and providing Access to Finance. </a:t>
            </a:r>
            <a:endParaRPr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C8C8F2B-B1B7-E43F-6D58-59E28B0DB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" y="306333"/>
            <a:ext cx="4805958" cy="6858000"/>
          </a:xfrm>
          <a:prstGeom prst="rect">
            <a:avLst/>
          </a:prstGeom>
        </p:spPr>
      </p:pic>
      <p:pic>
        <p:nvPicPr>
          <p:cNvPr id="4" name="Picture 2" descr="BRAC: Creating opportunities for people to realise potential">
            <a:extLst>
              <a:ext uri="{FF2B5EF4-FFF2-40B4-BE49-F238E27FC236}">
                <a16:creationId xmlns:a16="http://schemas.microsoft.com/office/drawing/2014/main" id="{6DDFDB21-42DE-43F5-BC85-38A57DF6A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555490"/>
            <a:ext cx="1407707" cy="7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F1BEF0-98AB-4E3B-BF7A-F0B38909112E}"/>
              </a:ext>
            </a:extLst>
          </p:cNvPr>
          <p:cNvSpPr/>
          <p:nvPr/>
        </p:nvSpPr>
        <p:spPr>
          <a:xfrm>
            <a:off x="6572249" y="5373063"/>
            <a:ext cx="4422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15+ Years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Experience working in Education &amp; Skills, Tech, Renewable Energy, Climate Change, Employment sectors.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001A5C-0A09-45EF-87D1-8F95EA570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44" y="1555490"/>
            <a:ext cx="2315960" cy="781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409C6-CFC0-4CC0-87DD-2B1A4B0AA038}"/>
              </a:ext>
            </a:extLst>
          </p:cNvPr>
          <p:cNvSpPr txBox="1"/>
          <p:nvPr/>
        </p:nvSpPr>
        <p:spPr>
          <a:xfrm>
            <a:off x="6572249" y="1270000"/>
            <a:ext cx="221162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Founder &amp; Chairman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14D4C8-CAE4-4DB1-B6DE-46DA39116732}"/>
              </a:ext>
            </a:extLst>
          </p:cNvPr>
          <p:cNvSpPr txBox="1"/>
          <p:nvPr/>
        </p:nvSpPr>
        <p:spPr>
          <a:xfrm>
            <a:off x="9753600" y="1257852"/>
            <a:ext cx="1743075" cy="3199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Ex-Manager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CF9AE0-5E8E-78F0-123C-5D19F00F2B02}"/>
              </a:ext>
            </a:extLst>
          </p:cNvPr>
          <p:cNvSpPr txBox="1"/>
          <p:nvPr/>
        </p:nvSpPr>
        <p:spPr>
          <a:xfrm>
            <a:off x="6605413" y="2485653"/>
            <a:ext cx="196215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Founding Director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A83B46-9D1D-72F1-36B4-B05073056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01" y="2942283"/>
            <a:ext cx="628957" cy="628957"/>
          </a:xfrm>
          <a:prstGeom prst="rect">
            <a:avLst/>
          </a:prstGeom>
        </p:spPr>
      </p:pic>
      <p:pic>
        <p:nvPicPr>
          <p:cNvPr id="11" name="Picture 10" descr="ToguMogu">
            <a:extLst>
              <a:ext uri="{FF2B5EF4-FFF2-40B4-BE49-F238E27FC236}">
                <a16:creationId xmlns:a16="http://schemas.microsoft.com/office/drawing/2014/main" id="{E1D0D117-6367-FF61-A85F-DA7D11A7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75" y="3050742"/>
            <a:ext cx="1465796" cy="3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07E110-5C94-A567-AFF3-31C725AA0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00" y="2857490"/>
            <a:ext cx="1465796" cy="5020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9C8C8D-6AAF-B64C-C796-C66E1D743FB6}"/>
              </a:ext>
            </a:extLst>
          </p:cNvPr>
          <p:cNvSpPr txBox="1"/>
          <p:nvPr/>
        </p:nvSpPr>
        <p:spPr>
          <a:xfrm>
            <a:off x="9720966" y="2367702"/>
            <a:ext cx="225195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Education &amp; Training</a:t>
            </a:r>
          </a:p>
        </p:txBody>
      </p:sp>
      <p:sp>
        <p:nvSpPr>
          <p:cNvPr id="12" name="Google Shape;295;g10b53fa235c_0_65">
            <a:extLst>
              <a:ext uri="{FF2B5EF4-FFF2-40B4-BE49-F238E27FC236}">
                <a16:creationId xmlns:a16="http://schemas.microsoft.com/office/drawing/2014/main" id="{FD9C7358-8B70-1268-AFAD-E63D1D98D346}"/>
              </a:ext>
            </a:extLst>
          </p:cNvPr>
          <p:cNvSpPr/>
          <p:nvPr/>
        </p:nvSpPr>
        <p:spPr>
          <a:xfrm>
            <a:off x="-277792" y="357726"/>
            <a:ext cx="4420134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90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</a:t>
            </a:r>
            <a:r>
              <a:rPr lang="en-US" sz="19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Founded by Waliullah Bhuiyan</a:t>
            </a:r>
            <a:r>
              <a:rPr lang="en-US" sz="190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50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1B1C13-175D-35BA-B0DB-16C5EFBD479B}"/>
              </a:ext>
            </a:extLst>
          </p:cNvPr>
          <p:cNvSpPr txBox="1"/>
          <p:nvPr/>
        </p:nvSpPr>
        <p:spPr>
          <a:xfrm>
            <a:off x="6669548" y="3735333"/>
            <a:ext cx="19621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Co-Founder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F753F3-B884-983E-DC2D-471711B186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28" y="4113359"/>
            <a:ext cx="671890" cy="7450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FBD78A-01FF-5EC2-0B5B-FD7C5965E2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9800" y="3492910"/>
            <a:ext cx="1559621" cy="381317"/>
          </a:xfrm>
          <a:prstGeom prst="rect">
            <a:avLst/>
          </a:prstGeom>
        </p:spPr>
      </p:pic>
      <p:pic>
        <p:nvPicPr>
          <p:cNvPr id="3074" name="Picture 2" descr="IUT">
            <a:extLst>
              <a:ext uri="{FF2B5EF4-FFF2-40B4-BE49-F238E27FC236}">
                <a16:creationId xmlns:a16="http://schemas.microsoft.com/office/drawing/2014/main" id="{78ED632E-96FD-82D0-E04C-8A20291D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922272"/>
            <a:ext cx="453777" cy="66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Club, Cadet Colleges – CCCL">
            <a:extLst>
              <a:ext uri="{FF2B5EF4-FFF2-40B4-BE49-F238E27FC236}">
                <a16:creationId xmlns:a16="http://schemas.microsoft.com/office/drawing/2014/main" id="{65BBB3ED-11CE-FC1C-A401-E95A71829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710694"/>
            <a:ext cx="453777" cy="4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CB323D-B474-D5B4-B034-7F7D10A00578}"/>
              </a:ext>
            </a:extLst>
          </p:cNvPr>
          <p:cNvSpPr txBox="1"/>
          <p:nvPr/>
        </p:nvSpPr>
        <p:spPr>
          <a:xfrm>
            <a:off x="10283577" y="3950577"/>
            <a:ext cx="168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Islamic University of Technology (IUT)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EEFC5-113D-865B-1342-95E5CEEAF2A6}"/>
              </a:ext>
            </a:extLst>
          </p:cNvPr>
          <p:cNvSpPr txBox="1"/>
          <p:nvPr/>
        </p:nvSpPr>
        <p:spPr>
          <a:xfrm>
            <a:off x="10283577" y="4635685"/>
            <a:ext cx="168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Mirzapur Cadet College (MCC)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8660BE-1839-07C8-E3C4-5365FC7B7AE9}"/>
              </a:ext>
            </a:extLst>
          </p:cNvPr>
          <p:cNvSpPr txBox="1"/>
          <p:nvPr/>
        </p:nvSpPr>
        <p:spPr>
          <a:xfrm>
            <a:off x="597477" y="5689147"/>
            <a:ext cx="3917554" cy="707886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National SME Award Winner 2023 as the Best Entrepreneur.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38481-5259-ADEC-B277-6A339595ED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34" y="5585552"/>
            <a:ext cx="1030742" cy="11677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159659-2DAA-2BAA-1451-FBD5B0D3DEC1}"/>
              </a:ext>
            </a:extLst>
          </p:cNvPr>
          <p:cNvCxnSpPr>
            <a:cxnSpLocks/>
          </p:cNvCxnSpPr>
          <p:nvPr/>
        </p:nvCxnSpPr>
        <p:spPr>
          <a:xfrm flipH="1">
            <a:off x="275422" y="6544020"/>
            <a:ext cx="10719412" cy="0"/>
          </a:xfrm>
          <a:prstGeom prst="line">
            <a:avLst/>
          </a:prstGeom>
          <a:ln w="19050">
            <a:solidFill>
              <a:srgbClr val="F76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6C7B024-D465-D00F-CC16-A8A6B10BD6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87" y="4197889"/>
            <a:ext cx="742450" cy="780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F469FD-B784-E082-D182-2226D3BBCB22}"/>
              </a:ext>
            </a:extLst>
          </p:cNvPr>
          <p:cNvSpPr txBox="1"/>
          <p:nvPr/>
        </p:nvSpPr>
        <p:spPr>
          <a:xfrm>
            <a:off x="4515031" y="310922"/>
            <a:ext cx="6981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Purpose-Driven Serial Entrepreneur | Mentor for Founders | Thought Leader on Education, Entrepreneurship &amp; Social Innovation | Building Impact Ventures |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03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36b7ac43956_0_34" title="Template (1).jpg"/>
          <p:cNvPicPr preferRelativeResize="0"/>
          <p:nvPr/>
        </p:nvPicPr>
        <p:blipFill rotWithShape="1">
          <a:blip r:embed="rId3">
            <a:alphaModFix/>
          </a:blip>
          <a:srcRect t="22784" b="798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36b7ac43956_0_34"/>
          <p:cNvSpPr/>
          <p:nvPr/>
        </p:nvSpPr>
        <p:spPr>
          <a:xfrm>
            <a:off x="124199" y="173200"/>
            <a:ext cx="1196536" cy="1355626"/>
          </a:xfrm>
          <a:custGeom>
            <a:avLst/>
            <a:gdLst/>
            <a:ahLst/>
            <a:cxnLst/>
            <a:rect l="l" t="t" r="r" b="b"/>
            <a:pathLst>
              <a:path w="4125987" h="4674573" extrusionOk="0">
                <a:moveTo>
                  <a:pt x="0" y="0"/>
                </a:moveTo>
                <a:lnTo>
                  <a:pt x="4125986" y="0"/>
                </a:lnTo>
                <a:lnTo>
                  <a:pt x="4125986" y="4674573"/>
                </a:lnTo>
                <a:lnTo>
                  <a:pt x="0" y="4674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5" name="Google Shape;435;g36b7ac43956_0_34"/>
          <p:cNvSpPr txBox="1"/>
          <p:nvPr/>
        </p:nvSpPr>
        <p:spPr>
          <a:xfrm>
            <a:off x="1320737" y="487495"/>
            <a:ext cx="78480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34343"/>
                </a:solidFill>
                <a:latin typeface="Vollkorn"/>
                <a:ea typeface="Vollkorn"/>
                <a:cs typeface="Vollkorn"/>
                <a:sym typeface="Vollkorn"/>
              </a:rPr>
              <a:t>Supporting Businesses</a:t>
            </a:r>
            <a:endParaRPr sz="1400" b="0" i="0" u="none" strike="noStrike" cap="none">
              <a:solidFill>
                <a:srgbClr val="434343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1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with Mentorship and Financial Matchmaking</a:t>
            </a:r>
            <a:endParaRPr sz="700" b="0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g36b7ac43956_0_34"/>
          <p:cNvSpPr/>
          <p:nvPr/>
        </p:nvSpPr>
        <p:spPr>
          <a:xfrm>
            <a:off x="3314572" y="3168150"/>
            <a:ext cx="2885100" cy="589800"/>
          </a:xfrm>
          <a:prstGeom prst="roundRect">
            <a:avLst>
              <a:gd name="adj" fmla="val 50000"/>
            </a:avLst>
          </a:prstGeom>
          <a:solidFill>
            <a:srgbClr val="FF7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Apply Now</a:t>
            </a:r>
            <a:endParaRPr sz="24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7" name="Google Shape;437;g36b7ac43956_0_34"/>
          <p:cNvSpPr txBox="1"/>
          <p:nvPr/>
        </p:nvSpPr>
        <p:spPr>
          <a:xfrm>
            <a:off x="3013822" y="2442148"/>
            <a:ext cx="3486600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666666"/>
                </a:solidFill>
                <a:latin typeface="Vollkorn"/>
                <a:ea typeface="Vollkorn"/>
                <a:cs typeface="Vollkorn"/>
                <a:sym typeface="Vollkorn"/>
              </a:rPr>
              <a:t>Cohort 2 is Starting</a:t>
            </a:r>
            <a:endParaRPr sz="1100" b="0" i="0" u="none" strike="noStrike" cap="none" dirty="0">
              <a:solidFill>
                <a:srgbClr val="666666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pic>
        <p:nvPicPr>
          <p:cNvPr id="441" name="Google Shape;441;g36b7ac43956_0_34" title="LoH Q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0154" y="3909505"/>
            <a:ext cx="1893852" cy="24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>
          <a:extLst>
            <a:ext uri="{FF2B5EF4-FFF2-40B4-BE49-F238E27FC236}">
              <a16:creationId xmlns:a16="http://schemas.microsoft.com/office/drawing/2014/main" id="{60E67B6A-41DD-85B3-3540-4DB71D749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36b7ac43956_0_34" title="Template (1).jpg">
            <a:extLst>
              <a:ext uri="{FF2B5EF4-FFF2-40B4-BE49-F238E27FC236}">
                <a16:creationId xmlns:a16="http://schemas.microsoft.com/office/drawing/2014/main" id="{75B261B4-BEA2-3908-4759-69B8172F06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784" b="798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p6">
            <a:extLst>
              <a:ext uri="{FF2B5EF4-FFF2-40B4-BE49-F238E27FC236}">
                <a16:creationId xmlns:a16="http://schemas.microsoft.com/office/drawing/2014/main" id="{1920F235-5340-A2D0-9A56-22D50FC7AC77}"/>
              </a:ext>
            </a:extLst>
          </p:cNvPr>
          <p:cNvSpPr/>
          <p:nvPr/>
        </p:nvSpPr>
        <p:spPr>
          <a:xfrm>
            <a:off x="3382100" y="707838"/>
            <a:ext cx="3771654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Contact for Collaboration</a:t>
            </a:r>
            <a:endParaRPr sz="20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1E5B5-206A-FA7B-CA98-34A025C57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280" y="1969176"/>
            <a:ext cx="1876384" cy="1876384"/>
          </a:xfrm>
          <a:prstGeom prst="rect">
            <a:avLst/>
          </a:prstGeom>
        </p:spPr>
      </p:pic>
      <p:sp>
        <p:nvSpPr>
          <p:cNvPr id="5" name="Google Shape;434;g36b7ac43956_0_34">
            <a:extLst>
              <a:ext uri="{FF2B5EF4-FFF2-40B4-BE49-F238E27FC236}">
                <a16:creationId xmlns:a16="http://schemas.microsoft.com/office/drawing/2014/main" id="{57717491-7706-613F-C187-C269AEC3B9EC}"/>
              </a:ext>
            </a:extLst>
          </p:cNvPr>
          <p:cNvSpPr/>
          <p:nvPr/>
        </p:nvSpPr>
        <p:spPr>
          <a:xfrm>
            <a:off x="124199" y="173200"/>
            <a:ext cx="1196536" cy="1355626"/>
          </a:xfrm>
          <a:custGeom>
            <a:avLst/>
            <a:gdLst/>
            <a:ahLst/>
            <a:cxnLst/>
            <a:rect l="l" t="t" r="r" b="b"/>
            <a:pathLst>
              <a:path w="4125987" h="4674573" extrusionOk="0">
                <a:moveTo>
                  <a:pt x="0" y="0"/>
                </a:moveTo>
                <a:lnTo>
                  <a:pt x="4125986" y="0"/>
                </a:lnTo>
                <a:lnTo>
                  <a:pt x="4125986" y="4674573"/>
                </a:lnTo>
                <a:lnTo>
                  <a:pt x="0" y="4674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43CFF-1DE4-4429-71C5-2FAAB7F03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775" y="1666252"/>
            <a:ext cx="2181466" cy="2306982"/>
          </a:xfrm>
          <a:prstGeom prst="rect">
            <a:avLst/>
          </a:prstGeom>
        </p:spPr>
      </p:pic>
      <p:sp>
        <p:nvSpPr>
          <p:cNvPr id="8" name="Google Shape;151;p6">
            <a:extLst>
              <a:ext uri="{FF2B5EF4-FFF2-40B4-BE49-F238E27FC236}">
                <a16:creationId xmlns:a16="http://schemas.microsoft.com/office/drawing/2014/main" id="{114C509B-A59C-4DCC-4B30-E85C0C10691C}"/>
              </a:ext>
            </a:extLst>
          </p:cNvPr>
          <p:cNvSpPr txBox="1"/>
          <p:nvPr/>
        </p:nvSpPr>
        <p:spPr>
          <a:xfrm>
            <a:off x="571738" y="3845560"/>
            <a:ext cx="443354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Waliullah Bhuiyan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Founder &amp; CEO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Light of Hope Ltd.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Mob: +8801777-800866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Email: 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wali@lohbd.com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9" name="Google Shape;151;p6">
            <a:extLst>
              <a:ext uri="{FF2B5EF4-FFF2-40B4-BE49-F238E27FC236}">
                <a16:creationId xmlns:a16="http://schemas.microsoft.com/office/drawing/2014/main" id="{ECEFD376-59B8-3CAB-3CC5-8D297B8566FB}"/>
              </a:ext>
            </a:extLst>
          </p:cNvPr>
          <p:cNvSpPr txBox="1"/>
          <p:nvPr/>
        </p:nvSpPr>
        <p:spPr>
          <a:xfrm>
            <a:off x="5267927" y="3845560"/>
            <a:ext cx="443354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Noshin </a:t>
            </a:r>
            <a:r>
              <a:rPr lang="en-US" b="1" dirty="0" err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Sharmilee</a:t>
            </a:r>
            <a:endParaRPr lang="en-US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Program Manager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Light of Hope Ventures</a:t>
            </a:r>
          </a:p>
          <a:p>
            <a:pPr marL="6350" lvl="0" algn="ctr"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Mob: +8801796-905427</a:t>
            </a:r>
          </a:p>
          <a:p>
            <a:pPr marL="6350" lvl="0" algn="ctr"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Email: 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sharmilee0113@gmail.com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</a:p>
        </p:txBody>
      </p:sp>
      <p:sp>
        <p:nvSpPr>
          <p:cNvPr id="10" name="Google Shape;151;p6">
            <a:extLst>
              <a:ext uri="{FF2B5EF4-FFF2-40B4-BE49-F238E27FC236}">
                <a16:creationId xmlns:a16="http://schemas.microsoft.com/office/drawing/2014/main" id="{DBF0EAC8-CE17-DF8C-9601-005AD88CCB09}"/>
              </a:ext>
            </a:extLst>
          </p:cNvPr>
          <p:cNvSpPr txBox="1"/>
          <p:nvPr/>
        </p:nvSpPr>
        <p:spPr>
          <a:xfrm>
            <a:off x="2685018" y="5849618"/>
            <a:ext cx="54429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Office Address: 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Light of Hope Ltd., Regina Garden, House 67/A, Road 9/A, Dhanmondi 1209, Dhaka, Bangladesh.</a:t>
            </a:r>
          </a:p>
        </p:txBody>
      </p:sp>
    </p:spTree>
    <p:extLst>
      <p:ext uri="{BB962C8B-B14F-4D97-AF65-F5344CB8AC3E}">
        <p14:creationId xmlns:p14="http://schemas.microsoft.com/office/powerpoint/2010/main" val="2872423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13C59-825A-109D-1A66-E5BF25B38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DD5480EF-1994-08FA-AD17-E4A41FDBA192}"/>
              </a:ext>
            </a:extLst>
          </p:cNvPr>
          <p:cNvSpPr/>
          <p:nvPr/>
        </p:nvSpPr>
        <p:spPr>
          <a:xfrm>
            <a:off x="4168637" y="290668"/>
            <a:ext cx="3374966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CRISIS</a:t>
            </a:r>
            <a:endParaRPr sz="32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76A04A-6EB1-07D0-248F-B98E0EF2BF76}"/>
              </a:ext>
            </a:extLst>
          </p:cNvPr>
          <p:cNvSpPr txBox="1"/>
          <p:nvPr/>
        </p:nvSpPr>
        <p:spPr>
          <a:xfrm>
            <a:off x="1970186" y="1883143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2008-2024</a:t>
            </a:r>
            <a:endParaRPr lang="en-US" sz="2000" dirty="0">
              <a:solidFill>
                <a:srgbClr val="FF6600"/>
              </a:solidFill>
            </a:endParaRPr>
          </a:p>
        </p:txBody>
      </p:sp>
      <p:pic>
        <p:nvPicPr>
          <p:cNvPr id="21" name="Google Shape;149;p6">
            <a:extLst>
              <a:ext uri="{FF2B5EF4-FFF2-40B4-BE49-F238E27FC236}">
                <a16:creationId xmlns:a16="http://schemas.microsoft.com/office/drawing/2014/main" id="{B3E5349A-B3ED-3EA9-36F7-C2648675DD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150;p6">
            <a:extLst>
              <a:ext uri="{FF2B5EF4-FFF2-40B4-BE49-F238E27FC236}">
                <a16:creationId xmlns:a16="http://schemas.microsoft.com/office/drawing/2014/main" id="{DD653861-F7FF-129F-BBBB-341CB6CA5FA2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17D2540-C62D-CFA6-B534-5F6033880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535" y="1680608"/>
            <a:ext cx="1422207" cy="1422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7FE40-2BBC-8D04-9B82-846A9C9A5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12" y="4134703"/>
            <a:ext cx="1333499" cy="1333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FF2E3A-9762-A994-0FF6-BB62F0C84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963" y="3845440"/>
            <a:ext cx="1422207" cy="17401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B21B2D-5DB3-55D3-9FCD-09D8BB38E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766" y="1771786"/>
            <a:ext cx="1904998" cy="13334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725AF6-D477-75F4-262F-AD90AF266591}"/>
              </a:ext>
            </a:extLst>
          </p:cNvPr>
          <p:cNvSpPr txBox="1"/>
          <p:nvPr/>
        </p:nvSpPr>
        <p:spPr>
          <a:xfrm>
            <a:off x="2351454" y="2343139"/>
            <a:ext cx="413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Bangladesh’s Job Creation Engine becomes a graveyard of broken potential.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DB16E2-03DA-FD7B-39EF-AF815E15FEA5}"/>
              </a:ext>
            </a:extLst>
          </p:cNvPr>
          <p:cNvSpPr txBox="1"/>
          <p:nvPr/>
        </p:nvSpPr>
        <p:spPr>
          <a:xfrm>
            <a:off x="2129011" y="4447742"/>
            <a:ext cx="2906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Distorted Growth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9C7F6D-13A8-E025-55A3-3099ABF85C9F}"/>
              </a:ext>
            </a:extLst>
          </p:cNvPr>
          <p:cNvSpPr txBox="1"/>
          <p:nvPr/>
        </p:nvSpPr>
        <p:spPr>
          <a:xfrm>
            <a:off x="2351454" y="4857116"/>
            <a:ext cx="413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Large corps grew 300% while </a:t>
            </a:r>
          </a:p>
          <a:p>
            <a:r>
              <a:rPr lang="en-US" sz="1600" dirty="0"/>
              <a:t>SMEs stagnated.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7A6B8A-F306-219A-A115-614657126738}"/>
              </a:ext>
            </a:extLst>
          </p:cNvPr>
          <p:cNvSpPr txBox="1"/>
          <p:nvPr/>
        </p:nvSpPr>
        <p:spPr>
          <a:xfrm>
            <a:off x="7889519" y="1873879"/>
            <a:ext cx="2906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Financing Gap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6D6607-07C0-2211-124A-32DC736EE724}"/>
              </a:ext>
            </a:extLst>
          </p:cNvPr>
          <p:cNvSpPr txBox="1"/>
          <p:nvPr/>
        </p:nvSpPr>
        <p:spPr>
          <a:xfrm>
            <a:off x="7889519" y="2283253"/>
            <a:ext cx="413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$2.8 Billion SME Credit gap despite </a:t>
            </a:r>
          </a:p>
          <a:p>
            <a:r>
              <a:rPr lang="en-US" sz="1600" dirty="0"/>
              <a:t>Lower NPL (5.2% vs corps’ 18.7%)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010CB3-DBDA-7276-11B4-DE3B52BEB1B4}"/>
              </a:ext>
            </a:extLst>
          </p:cNvPr>
          <p:cNvSpPr txBox="1"/>
          <p:nvPr/>
        </p:nvSpPr>
        <p:spPr>
          <a:xfrm>
            <a:off x="7825742" y="4447478"/>
            <a:ext cx="3309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Youth Unemployment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76F247-A6BA-9EB2-4CA0-4D0934421F2F}"/>
              </a:ext>
            </a:extLst>
          </p:cNvPr>
          <p:cNvSpPr txBox="1"/>
          <p:nvPr/>
        </p:nvSpPr>
        <p:spPr>
          <a:xfrm>
            <a:off x="7825742" y="4857116"/>
            <a:ext cx="413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2.1 Million jobs lost. </a:t>
            </a:r>
          </a:p>
        </p:txBody>
      </p:sp>
    </p:spTree>
    <p:extLst>
      <p:ext uri="{BB962C8B-B14F-4D97-AF65-F5344CB8AC3E}">
        <p14:creationId xmlns:p14="http://schemas.microsoft.com/office/powerpoint/2010/main" val="404794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560CB4A1-9402-4525-15CA-B895F3086F40}"/>
              </a:ext>
            </a:extLst>
          </p:cNvPr>
          <p:cNvSpPr/>
          <p:nvPr/>
        </p:nvSpPr>
        <p:spPr>
          <a:xfrm>
            <a:off x="3091542" y="497496"/>
            <a:ext cx="5562599" cy="65638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GDP Contribution of SMEs</a:t>
            </a:r>
            <a:endParaRPr sz="28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CCE1DE-151D-7039-82E4-1E26F1D5C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860350"/>
              </p:ext>
            </p:extLst>
          </p:nvPr>
        </p:nvGraphicFramePr>
        <p:xfrm>
          <a:off x="1923143" y="1753810"/>
          <a:ext cx="8128000" cy="3657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1861300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49363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Country/Region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GDP Contribution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30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OECD Countries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55-60%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1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80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539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Vietnam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190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Pakistan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330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311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Bangladesh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676969"/>
                  </a:ext>
                </a:extLst>
              </a:tr>
            </a:tbl>
          </a:graphicData>
        </a:graphic>
      </p:graphicFrame>
      <p:pic>
        <p:nvPicPr>
          <p:cNvPr id="4" name="Google Shape;149;p6">
            <a:extLst>
              <a:ext uri="{FF2B5EF4-FFF2-40B4-BE49-F238E27FC236}">
                <a16:creationId xmlns:a16="http://schemas.microsoft.com/office/drawing/2014/main" id="{8BF21365-DCDD-0B03-A36D-3C03151895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50;p6">
            <a:extLst>
              <a:ext uri="{FF2B5EF4-FFF2-40B4-BE49-F238E27FC236}">
                <a16:creationId xmlns:a16="http://schemas.microsoft.com/office/drawing/2014/main" id="{7DB6D25F-7E35-B137-A4DA-7350F9C75B9F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4728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0B9980B7-1D9D-0E66-7ECA-47FCC5EFF470}"/>
              </a:ext>
            </a:extLst>
          </p:cNvPr>
          <p:cNvSpPr/>
          <p:nvPr/>
        </p:nvSpPr>
        <p:spPr>
          <a:xfrm>
            <a:off x="2165863" y="380547"/>
            <a:ext cx="7184965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Why SMEs are Bangladesh’s Job Engine? 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04D557-3496-4A2B-3C3B-9CCB675D817D}"/>
              </a:ext>
            </a:extLst>
          </p:cNvPr>
          <p:cNvCxnSpPr>
            <a:cxnSpLocks/>
          </p:cNvCxnSpPr>
          <p:nvPr/>
        </p:nvCxnSpPr>
        <p:spPr>
          <a:xfrm>
            <a:off x="4757058" y="2188028"/>
            <a:ext cx="0" cy="4049486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6DC9C6-44CD-BF9B-6D49-B3CD9620AAC8}"/>
              </a:ext>
            </a:extLst>
          </p:cNvPr>
          <p:cNvCxnSpPr>
            <a:cxnSpLocks/>
          </p:cNvCxnSpPr>
          <p:nvPr/>
        </p:nvCxnSpPr>
        <p:spPr>
          <a:xfrm>
            <a:off x="8284029" y="2188027"/>
            <a:ext cx="0" cy="4049487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27;p14">
            <a:extLst>
              <a:ext uri="{FF2B5EF4-FFF2-40B4-BE49-F238E27FC236}">
                <a16:creationId xmlns:a16="http://schemas.microsoft.com/office/drawing/2014/main" id="{D6EE5C14-07D9-316D-A2B1-10E963C18248}"/>
              </a:ext>
            </a:extLst>
          </p:cNvPr>
          <p:cNvSpPr/>
          <p:nvPr/>
        </p:nvSpPr>
        <p:spPr>
          <a:xfrm>
            <a:off x="1044230" y="2569029"/>
            <a:ext cx="2243266" cy="4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Job Creation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27;p14">
            <a:extLst>
              <a:ext uri="{FF2B5EF4-FFF2-40B4-BE49-F238E27FC236}">
                <a16:creationId xmlns:a16="http://schemas.microsoft.com/office/drawing/2014/main" id="{DA7FE7E4-7AE6-A130-7C0F-4BDA5309922B}"/>
              </a:ext>
            </a:extLst>
          </p:cNvPr>
          <p:cNvSpPr/>
          <p:nvPr/>
        </p:nvSpPr>
        <p:spPr>
          <a:xfrm>
            <a:off x="951700" y="3808972"/>
            <a:ext cx="2428325" cy="559532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NPL Rate (2024)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27;p14">
            <a:extLst>
              <a:ext uri="{FF2B5EF4-FFF2-40B4-BE49-F238E27FC236}">
                <a16:creationId xmlns:a16="http://schemas.microsoft.com/office/drawing/2014/main" id="{4E95717C-C4BF-C311-6C7D-D2E45D8E9EEF}"/>
              </a:ext>
            </a:extLst>
          </p:cNvPr>
          <p:cNvSpPr/>
          <p:nvPr/>
        </p:nvSpPr>
        <p:spPr>
          <a:xfrm>
            <a:off x="951699" y="5302619"/>
            <a:ext cx="2428325" cy="5595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Policy Support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27;p14">
            <a:extLst>
              <a:ext uri="{FF2B5EF4-FFF2-40B4-BE49-F238E27FC236}">
                <a16:creationId xmlns:a16="http://schemas.microsoft.com/office/drawing/2014/main" id="{5E0EA4E9-13DD-6992-2477-9C51CC7BADBA}"/>
              </a:ext>
            </a:extLst>
          </p:cNvPr>
          <p:cNvSpPr/>
          <p:nvPr/>
        </p:nvSpPr>
        <p:spPr>
          <a:xfrm>
            <a:off x="5856120" y="1474788"/>
            <a:ext cx="1361110" cy="480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SME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27;p14">
            <a:extLst>
              <a:ext uri="{FF2B5EF4-FFF2-40B4-BE49-F238E27FC236}">
                <a16:creationId xmlns:a16="http://schemas.microsoft.com/office/drawing/2014/main" id="{7CEC35B6-3689-D320-FA28-F029B39B2489}"/>
              </a:ext>
            </a:extLst>
          </p:cNvPr>
          <p:cNvSpPr/>
          <p:nvPr/>
        </p:nvSpPr>
        <p:spPr>
          <a:xfrm>
            <a:off x="9350828" y="1474788"/>
            <a:ext cx="1361110" cy="48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Large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4C5ACF-24EC-B26A-DC2A-C3EED25A106B}"/>
              </a:ext>
            </a:extLst>
          </p:cNvPr>
          <p:cNvSpPr txBox="1"/>
          <p:nvPr/>
        </p:nvSpPr>
        <p:spPr>
          <a:xfrm>
            <a:off x="5344888" y="2452975"/>
            <a:ext cx="235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87% of Workforce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E0025-8ACA-3AD9-1182-92590C379816}"/>
              </a:ext>
            </a:extLst>
          </p:cNvPr>
          <p:cNvSpPr txBox="1"/>
          <p:nvPr/>
        </p:nvSpPr>
        <p:spPr>
          <a:xfrm>
            <a:off x="8796459" y="2452975"/>
            <a:ext cx="235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13% of Workforce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713F0B-6609-1F4A-4DCD-DC2D2F1A37C5}"/>
              </a:ext>
            </a:extLst>
          </p:cNvPr>
          <p:cNvSpPr txBox="1"/>
          <p:nvPr/>
        </p:nvSpPr>
        <p:spPr>
          <a:xfrm>
            <a:off x="5344887" y="3838654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5.2%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CF184-8E10-210C-4AA2-D399882178A1}"/>
              </a:ext>
            </a:extLst>
          </p:cNvPr>
          <p:cNvSpPr txBox="1"/>
          <p:nvPr/>
        </p:nvSpPr>
        <p:spPr>
          <a:xfrm>
            <a:off x="5236031" y="5382865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12% of Loans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C3E18E-8BD3-5F0D-9442-D88336067551}"/>
              </a:ext>
            </a:extLst>
          </p:cNvPr>
          <p:cNvSpPr txBox="1"/>
          <p:nvPr/>
        </p:nvSpPr>
        <p:spPr>
          <a:xfrm>
            <a:off x="8888990" y="5404636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88% of Loans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4CBEB1-0FE8-86A4-F4F6-49E4AE7BFE14}"/>
              </a:ext>
            </a:extLst>
          </p:cNvPr>
          <p:cNvSpPr txBox="1"/>
          <p:nvPr/>
        </p:nvSpPr>
        <p:spPr>
          <a:xfrm>
            <a:off x="8774689" y="3789189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18.7%</a:t>
            </a:r>
            <a:endParaRPr lang="en-US" sz="2000" dirty="0"/>
          </a:p>
        </p:txBody>
      </p:sp>
      <p:pic>
        <p:nvPicPr>
          <p:cNvPr id="21" name="Google Shape;149;p6">
            <a:extLst>
              <a:ext uri="{FF2B5EF4-FFF2-40B4-BE49-F238E27FC236}">
                <a16:creationId xmlns:a16="http://schemas.microsoft.com/office/drawing/2014/main" id="{EAAB2005-2F5E-17A7-41AE-F72EEE3ACAF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150;p6">
            <a:extLst>
              <a:ext uri="{FF2B5EF4-FFF2-40B4-BE49-F238E27FC236}">
                <a16:creationId xmlns:a16="http://schemas.microsoft.com/office/drawing/2014/main" id="{0286E699-438A-1600-12A5-A5AA39CB3BA4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5201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A1F900EF-7169-ACFB-B81E-F9F2E2940B1A}"/>
              </a:ext>
            </a:extLst>
          </p:cNvPr>
          <p:cNvSpPr/>
          <p:nvPr/>
        </p:nvSpPr>
        <p:spPr>
          <a:xfrm>
            <a:off x="1861063" y="424090"/>
            <a:ext cx="8197337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Left for SMEs and Startups in Bangladesh? 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01;p3">
            <a:extLst>
              <a:ext uri="{FF2B5EF4-FFF2-40B4-BE49-F238E27FC236}">
                <a16:creationId xmlns:a16="http://schemas.microsoft.com/office/drawing/2014/main" id="{D52D1F09-F180-435B-5E5D-F52018816988}"/>
              </a:ext>
            </a:extLst>
          </p:cNvPr>
          <p:cNvSpPr txBox="1"/>
          <p:nvPr/>
        </p:nvSpPr>
        <p:spPr>
          <a:xfrm>
            <a:off x="1408634" y="1862558"/>
            <a:ext cx="95862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6600"/>
                </a:solidFill>
                <a:latin typeface="+mn-lt"/>
                <a:ea typeface="Montserrat"/>
                <a:cs typeface="Montserrat"/>
                <a:sym typeface="Montserrat"/>
              </a:rPr>
              <a:t>1.2% Bank Accounts hold 75% Bank Loan.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dirty="0">
              <a:solidFill>
                <a:srgbClr val="434343"/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FF6600"/>
                </a:solidFill>
                <a:latin typeface="+mn-lt"/>
                <a:ea typeface="Montserrat"/>
                <a:cs typeface="Montserrat"/>
                <a:sym typeface="Montserrat"/>
              </a:rPr>
              <a:t>78% Loans</a:t>
            </a:r>
            <a:r>
              <a:rPr lang="en-US" sz="2400" b="1" dirty="0">
                <a:solidFill>
                  <a:srgbClr val="434343"/>
                </a:solidFill>
                <a:latin typeface="+mn-lt"/>
                <a:ea typeface="Montserrat"/>
                <a:cs typeface="Montserrat"/>
                <a:sym typeface="Montserrat"/>
              </a:rPr>
              <a:t> are only distributed between </a:t>
            </a:r>
            <a:r>
              <a:rPr lang="en-US" sz="2400" b="1" dirty="0">
                <a:solidFill>
                  <a:srgbClr val="FF6600"/>
                </a:solidFill>
                <a:latin typeface="+mn-lt"/>
                <a:ea typeface="Montserrat"/>
                <a:cs typeface="Montserrat"/>
                <a:sym typeface="Montserrat"/>
              </a:rPr>
              <a:t>Dhaka and Ctg</a:t>
            </a:r>
            <a:r>
              <a:rPr lang="en-US" sz="2400" b="1" dirty="0">
                <a:solidFill>
                  <a:srgbClr val="434343"/>
                </a:solidFill>
                <a:latin typeface="+mn-l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434343"/>
                </a:solidFill>
                <a:latin typeface="+mn-lt"/>
                <a:ea typeface="Montserrat"/>
                <a:cs typeface="Montserrat"/>
                <a:sym typeface="Montserrat"/>
              </a:rPr>
              <a:t>All 62 Districts combined, getting only 22% of the loans.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i="0" u="none" strike="noStrike" cap="none" dirty="0">
              <a:solidFill>
                <a:srgbClr val="434343"/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34343"/>
                </a:solidFill>
                <a:latin typeface="+mn-lt"/>
                <a:ea typeface="Montserrat"/>
                <a:cs typeface="Montserrat"/>
                <a:sym typeface="Montserrat"/>
              </a:rPr>
              <a:t>64% Deposit comes from Dhaka and Ctg. </a:t>
            </a:r>
          </a:p>
        </p:txBody>
      </p:sp>
      <p:pic>
        <p:nvPicPr>
          <p:cNvPr id="4" name="Google Shape;149;p6">
            <a:extLst>
              <a:ext uri="{FF2B5EF4-FFF2-40B4-BE49-F238E27FC236}">
                <a16:creationId xmlns:a16="http://schemas.microsoft.com/office/drawing/2014/main" id="{78C47239-8BDB-1D36-A884-0F9BDDA666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50;p6">
            <a:extLst>
              <a:ext uri="{FF2B5EF4-FFF2-40B4-BE49-F238E27FC236}">
                <a16:creationId xmlns:a16="http://schemas.microsoft.com/office/drawing/2014/main" id="{C772F3C2-EEB0-1B48-2EA5-6A318F490DB7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F01B90-F89A-E570-0594-F85E6B5D161F}"/>
              </a:ext>
            </a:extLst>
          </p:cNvPr>
          <p:cNvSpPr txBox="1"/>
          <p:nvPr/>
        </p:nvSpPr>
        <p:spPr>
          <a:xfrm>
            <a:off x="2911731" y="5049653"/>
            <a:ext cx="64173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D7917"/>
                </a:solidFill>
                <a:latin typeface="+mn-lt"/>
                <a:ea typeface="Montserrat"/>
                <a:cs typeface="Montserrat"/>
                <a:sym typeface="Montserrat"/>
              </a:rPr>
              <a:t>How a Startup Founder from Shylet or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D7917"/>
                </a:solidFill>
                <a:latin typeface="+mn-lt"/>
                <a:ea typeface="Montserrat"/>
                <a:cs typeface="Montserrat"/>
                <a:sym typeface="Montserrat"/>
              </a:rPr>
              <a:t>a SME Founder from </a:t>
            </a:r>
            <a:r>
              <a:rPr lang="en-US" sz="2000" b="1" i="0" u="none" strike="noStrike" cap="none" dirty="0" err="1">
                <a:solidFill>
                  <a:srgbClr val="0D7917"/>
                </a:solidFill>
                <a:latin typeface="+mn-lt"/>
                <a:ea typeface="Montserrat"/>
                <a:cs typeface="Montserrat"/>
                <a:sym typeface="Montserrat"/>
              </a:rPr>
              <a:t>Rajshahi</a:t>
            </a:r>
            <a:r>
              <a:rPr lang="en-US" sz="2000" b="1" i="0" u="none" strike="noStrike" cap="none" dirty="0">
                <a:solidFill>
                  <a:srgbClr val="0D7917"/>
                </a:solidFill>
                <a:latin typeface="+mn-lt"/>
                <a:ea typeface="Montserrat"/>
                <a:cs typeface="Montserrat"/>
                <a:sym typeface="Montserrat"/>
              </a:rPr>
              <a:t> will ever complete? </a:t>
            </a:r>
          </a:p>
        </p:txBody>
      </p:sp>
    </p:spTree>
    <p:extLst>
      <p:ext uri="{BB962C8B-B14F-4D97-AF65-F5344CB8AC3E}">
        <p14:creationId xmlns:p14="http://schemas.microsoft.com/office/powerpoint/2010/main" val="114786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/>
          <p:nvPr/>
        </p:nvSpPr>
        <p:spPr>
          <a:xfrm>
            <a:off x="3319749" y="445861"/>
            <a:ext cx="5552501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Why We Started?</a:t>
            </a:r>
            <a:endParaRPr sz="2800" b="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1408634" y="2145745"/>
            <a:ext cx="9586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Supporting SMEs &amp; Startups to become Large-size Companies to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F76911"/>
                </a:solidFill>
                <a:latin typeface="Montserrat"/>
                <a:ea typeface="Montserrat"/>
                <a:cs typeface="Montserrat"/>
                <a:sym typeface="Montserrat"/>
              </a:rPr>
              <a:t>create more employment,</a:t>
            </a:r>
            <a:r>
              <a:rPr lang="en-US" sz="21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especially among Youth in Bangladesh. </a:t>
            </a:r>
            <a:endParaRPr sz="11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3"/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967A7EAF-FCB3-F624-C5B6-ACF0DF50F021}"/>
              </a:ext>
            </a:extLst>
          </p:cNvPr>
          <p:cNvSpPr txBox="1"/>
          <p:nvPr/>
        </p:nvSpPr>
        <p:spPr>
          <a:xfrm>
            <a:off x="1495720" y="3734940"/>
            <a:ext cx="9586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Helping SMEs and Startups to </a:t>
            </a:r>
            <a:r>
              <a:rPr lang="en-US" sz="21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reduce $2.8 Billion Financing Gap</a:t>
            </a:r>
            <a:r>
              <a:rPr lang="en-US" sz="21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to facilitate business growth. </a:t>
            </a:r>
            <a:endParaRPr sz="11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6">
            <a:extLst>
              <a:ext uri="{FF2B5EF4-FFF2-40B4-BE49-F238E27FC236}">
                <a16:creationId xmlns:a16="http://schemas.microsoft.com/office/drawing/2014/main" id="{A683E7F5-0432-62D3-55C1-4E44B3ECAD7F}"/>
              </a:ext>
            </a:extLst>
          </p:cNvPr>
          <p:cNvSpPr/>
          <p:nvPr/>
        </p:nvSpPr>
        <p:spPr>
          <a:xfrm>
            <a:off x="3879552" y="465448"/>
            <a:ext cx="5063100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Our Focused Sectors</a:t>
            </a:r>
            <a:endParaRPr sz="26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45D80633-0C30-FD9B-5A5F-5DB17C4C26A4}"/>
              </a:ext>
            </a:extLst>
          </p:cNvPr>
          <p:cNvSpPr txBox="1"/>
          <p:nvPr/>
        </p:nvSpPr>
        <p:spPr>
          <a:xfrm>
            <a:off x="1408602" y="1524641"/>
            <a:ext cx="10005000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We are sector agnostic. We are focusing on Sectors that </a:t>
            </a:r>
            <a:r>
              <a:rPr lang="en-US" sz="23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creates more employment</a:t>
            </a: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earn foreign currency, and offers strategic value for the country’s overall economic growth. </a:t>
            </a:r>
            <a:r>
              <a:rPr lang="en-US" sz="23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Innovative and high-growth</a:t>
            </a: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sustainable businesses are given priority.  </a:t>
            </a: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27;p14">
            <a:extLst>
              <a:ext uri="{FF2B5EF4-FFF2-40B4-BE49-F238E27FC236}">
                <a16:creationId xmlns:a16="http://schemas.microsoft.com/office/drawing/2014/main" id="{931ECD12-0F5E-6DCF-E63E-6B0573D454AF}"/>
              </a:ext>
            </a:extLst>
          </p:cNvPr>
          <p:cNvSpPr/>
          <p:nvPr/>
        </p:nvSpPr>
        <p:spPr>
          <a:xfrm>
            <a:off x="793845" y="3446411"/>
            <a:ext cx="2428325" cy="940581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Agriculture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&amp; Agro-tech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29;p14">
            <a:extLst>
              <a:ext uri="{FF2B5EF4-FFF2-40B4-BE49-F238E27FC236}">
                <a16:creationId xmlns:a16="http://schemas.microsoft.com/office/drawing/2014/main" id="{BBD14234-3D41-BB29-AD84-1771403FE4BC}"/>
              </a:ext>
            </a:extLst>
          </p:cNvPr>
          <p:cNvSpPr/>
          <p:nvPr/>
        </p:nvSpPr>
        <p:spPr>
          <a:xfrm>
            <a:off x="3470898" y="3455824"/>
            <a:ext cx="2505360" cy="940581"/>
          </a:xfrm>
          <a:prstGeom prst="rect">
            <a:avLst/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Education &amp; Skill Development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27;p14">
            <a:extLst>
              <a:ext uri="{FF2B5EF4-FFF2-40B4-BE49-F238E27FC236}">
                <a16:creationId xmlns:a16="http://schemas.microsoft.com/office/drawing/2014/main" id="{E2D90AB0-C35B-D984-44E3-C4D4FC24E3FA}"/>
              </a:ext>
            </a:extLst>
          </p:cNvPr>
          <p:cNvSpPr/>
          <p:nvPr/>
        </p:nvSpPr>
        <p:spPr>
          <a:xfrm>
            <a:off x="6258472" y="3429000"/>
            <a:ext cx="2428325" cy="9405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Tech, SaaS, Software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127;p14">
            <a:extLst>
              <a:ext uri="{FF2B5EF4-FFF2-40B4-BE49-F238E27FC236}">
                <a16:creationId xmlns:a16="http://schemas.microsoft.com/office/drawing/2014/main" id="{EA995286-8337-F182-DACB-E7990DF19A9E}"/>
              </a:ext>
            </a:extLst>
          </p:cNvPr>
          <p:cNvSpPr/>
          <p:nvPr/>
        </p:nvSpPr>
        <p:spPr>
          <a:xfrm>
            <a:off x="8953094" y="3428999"/>
            <a:ext cx="2428325" cy="9405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E-Commerce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29;p14">
            <a:extLst>
              <a:ext uri="{FF2B5EF4-FFF2-40B4-BE49-F238E27FC236}">
                <a16:creationId xmlns:a16="http://schemas.microsoft.com/office/drawing/2014/main" id="{D83E650A-EC4A-0BB1-0C47-F9EBA234F4A6}"/>
              </a:ext>
            </a:extLst>
          </p:cNvPr>
          <p:cNvSpPr/>
          <p:nvPr/>
        </p:nvSpPr>
        <p:spPr>
          <a:xfrm>
            <a:off x="3259152" y="4792699"/>
            <a:ext cx="3006100" cy="94058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Manufacturing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27;p14">
            <a:extLst>
              <a:ext uri="{FF2B5EF4-FFF2-40B4-BE49-F238E27FC236}">
                <a16:creationId xmlns:a16="http://schemas.microsoft.com/office/drawing/2014/main" id="{CDC539D1-DD8D-1B61-0EC4-C986A76975DF}"/>
              </a:ext>
            </a:extLst>
          </p:cNvPr>
          <p:cNvSpPr/>
          <p:nvPr/>
        </p:nvSpPr>
        <p:spPr>
          <a:xfrm>
            <a:off x="8985277" y="4710030"/>
            <a:ext cx="2428325" cy="94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Emerging Sector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27;p14">
            <a:extLst>
              <a:ext uri="{FF2B5EF4-FFF2-40B4-BE49-F238E27FC236}">
                <a16:creationId xmlns:a16="http://schemas.microsoft.com/office/drawing/2014/main" id="{2814AF17-9A57-D269-7044-D19BDEB9DA8C}"/>
              </a:ext>
            </a:extLst>
          </p:cNvPr>
          <p:cNvSpPr/>
          <p:nvPr/>
        </p:nvSpPr>
        <p:spPr>
          <a:xfrm>
            <a:off x="684977" y="4810110"/>
            <a:ext cx="2428325" cy="94058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Service Sector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Google Shape;139;p15">
            <a:extLst>
              <a:ext uri="{FF2B5EF4-FFF2-40B4-BE49-F238E27FC236}">
                <a16:creationId xmlns:a16="http://schemas.microsoft.com/office/drawing/2014/main" id="{D8D08DA8-2D98-A110-BE88-B3004DBC27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0;p15">
            <a:extLst>
              <a:ext uri="{FF2B5EF4-FFF2-40B4-BE49-F238E27FC236}">
                <a16:creationId xmlns:a16="http://schemas.microsoft.com/office/drawing/2014/main" id="{055720FE-C5FC-2B2B-CA7B-FE6A711C5F8A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127;p14">
            <a:extLst>
              <a:ext uri="{FF2B5EF4-FFF2-40B4-BE49-F238E27FC236}">
                <a16:creationId xmlns:a16="http://schemas.microsoft.com/office/drawing/2014/main" id="{2A47F94E-0D27-03A0-DBBA-258C2EB15684}"/>
              </a:ext>
            </a:extLst>
          </p:cNvPr>
          <p:cNvSpPr/>
          <p:nvPr/>
        </p:nvSpPr>
        <p:spPr>
          <a:xfrm>
            <a:off x="6411102" y="4765875"/>
            <a:ext cx="2428325" cy="9405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Health &amp; Wellbeing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6000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/>
          <p:nvPr/>
        </p:nvSpPr>
        <p:spPr>
          <a:xfrm>
            <a:off x="3879552" y="465448"/>
            <a:ext cx="5063100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Who is our Ideal Founder?</a:t>
            </a:r>
            <a:endParaRPr sz="2600" b="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6"/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" name="Google Shape;151;p6"/>
          <p:cNvSpPr txBox="1"/>
          <p:nvPr/>
        </p:nvSpPr>
        <p:spPr>
          <a:xfrm>
            <a:off x="1408606" y="1481098"/>
            <a:ext cx="1000500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7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The founder/s and business should meet most criteria to join the program. </a:t>
            </a:r>
            <a:endParaRPr sz="1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Full time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founder/s</a:t>
            </a:r>
            <a:endParaRPr sz="1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Doing business for minimum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2-3 years</a:t>
            </a:r>
            <a:endParaRPr sz="1300" b="1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Has a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Team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of minimum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8-10 people</a:t>
            </a:r>
            <a:endParaRPr sz="1300" b="1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Annual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Revenue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is minimum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50 lakh+</a:t>
            </a:r>
            <a:endParaRPr sz="1300" b="1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Export-oriented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or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product that replaces import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will given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priority </a:t>
            </a:r>
            <a:endParaRPr sz="1300" b="1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14950</TotalTime>
  <Words>1045</Words>
  <Application>Microsoft Office PowerPoint</Application>
  <PresentationFormat>Widescreen</PresentationFormat>
  <Paragraphs>182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-apple-system</vt:lpstr>
      <vt:lpstr>Impact</vt:lpstr>
      <vt:lpstr>Calibri</vt:lpstr>
      <vt:lpstr>Franklin Gothic Book</vt:lpstr>
      <vt:lpstr>Arial</vt:lpstr>
      <vt:lpstr>Poppins Medium</vt:lpstr>
      <vt:lpstr>Vollkorn</vt:lpstr>
      <vt:lpstr>Montserrat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LoH BD</dc:creator>
  <cp:lastModifiedBy>Imtiaj</cp:lastModifiedBy>
  <cp:revision>16</cp:revision>
  <dcterms:created xsi:type="dcterms:W3CDTF">2025-04-29T13:35:02Z</dcterms:created>
  <dcterms:modified xsi:type="dcterms:W3CDTF">2025-09-15T10:44:10Z</dcterms:modified>
</cp:coreProperties>
</file>