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531" r:id="rId2"/>
    <p:sldId id="534" r:id="rId3"/>
    <p:sldId id="532" r:id="rId4"/>
    <p:sldId id="535" r:id="rId5"/>
    <p:sldId id="533" r:id="rId6"/>
    <p:sldId id="256" r:id="rId7"/>
    <p:sldId id="524" r:id="rId8"/>
    <p:sldId id="273" r:id="rId9"/>
    <p:sldId id="537" r:id="rId10"/>
    <p:sldId id="272" r:id="rId11"/>
    <p:sldId id="536" r:id="rId12"/>
    <p:sldId id="257" r:id="rId13"/>
    <p:sldId id="539" r:id="rId14"/>
    <p:sldId id="540" r:id="rId15"/>
    <p:sldId id="263" r:id="rId16"/>
    <p:sldId id="261" r:id="rId17"/>
    <p:sldId id="258" r:id="rId18"/>
    <p:sldId id="259" r:id="rId19"/>
    <p:sldId id="266" r:id="rId20"/>
    <p:sldId id="264" r:id="rId21"/>
    <p:sldId id="275" r:id="rId22"/>
    <p:sldId id="276" r:id="rId23"/>
    <p:sldId id="277" r:id="rId24"/>
    <p:sldId id="260" r:id="rId25"/>
    <p:sldId id="267" r:id="rId26"/>
    <p:sldId id="278" r:id="rId27"/>
    <p:sldId id="279" r:id="rId28"/>
    <p:sldId id="280" r:id="rId29"/>
    <p:sldId id="525" r:id="rId30"/>
  </p:sldIdLst>
  <p:sldSz cx="12192000" cy="6858000"/>
  <p:notesSz cx="6858000" cy="9144000"/>
  <p:embeddedFontLst>
    <p:embeddedFont>
      <p:font typeface="Franklin Gothic Book" panose="020B0503020102020204" pitchFamily="34" charset="0"/>
      <p:regular r:id="rId32"/>
      <p:italic r:id="rId33"/>
    </p:embeddedFont>
    <p:embeddedFont>
      <p:font typeface="Impact" panose="020B0806030902050204" pitchFamily="34" charset="0"/>
      <p:regular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  <p:embeddedFont>
      <p:font typeface="Montserrat Medium" panose="00000600000000000000" pitchFamily="2" charset="0"/>
      <p:regular r:id="rId39"/>
      <p:italic r:id="rId40"/>
    </p:embeddedFont>
    <p:embeddedFont>
      <p:font typeface="Poppins Medium" panose="00000600000000000000" pitchFamily="2" charset="0"/>
      <p:regular r:id="rId41"/>
      <p:bold r:id="rId42"/>
      <p:italic r:id="rId43"/>
      <p:boldItalic r:id="rId44"/>
    </p:embeddedFont>
    <p:embeddedFont>
      <p:font typeface="Vollkorn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Vp/Q2rdkDFAPmyABwVoIMEZnj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7917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77c0ffa59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3677c0ffa5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6b7ac43956_0_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36b7ac4395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6bd52e457f_1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2" name="Google Shape;312;g36bd52e457f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6deca19f8a_0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g36deca19f8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deca19f8a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36deca19f8a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b7ac43956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g36b7ac43956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>
          <a:extLst>
            <a:ext uri="{FF2B5EF4-FFF2-40B4-BE49-F238E27FC236}">
              <a16:creationId xmlns:a16="http://schemas.microsoft.com/office/drawing/2014/main" id="{F269BE3A-264F-D5F1-9EE0-00B4D3819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6b7ac43956_0_34:notes">
            <a:extLst>
              <a:ext uri="{FF2B5EF4-FFF2-40B4-BE49-F238E27FC236}">
                <a16:creationId xmlns:a16="http://schemas.microsoft.com/office/drawing/2014/main" id="{2ADEB2EC-C34B-0C20-DB04-A3EEE8D49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g36b7ac43956_0_34:notes">
            <a:extLst>
              <a:ext uri="{FF2B5EF4-FFF2-40B4-BE49-F238E27FC236}">
                <a16:creationId xmlns:a16="http://schemas.microsoft.com/office/drawing/2014/main" id="{57FB8468-B082-2570-0AC9-5BB6250AD0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2349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 Alam 20 billion dollar scam.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82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>
          <a:extLst>
            <a:ext uri="{FF2B5EF4-FFF2-40B4-BE49-F238E27FC236}">
              <a16:creationId xmlns:a16="http://schemas.microsoft.com/office/drawing/2014/main" id="{A347FCAB-07B6-72F2-9E6B-DB3078846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677c0ffa59_0_9:notes">
            <a:extLst>
              <a:ext uri="{FF2B5EF4-FFF2-40B4-BE49-F238E27FC236}">
                <a16:creationId xmlns:a16="http://schemas.microsoft.com/office/drawing/2014/main" id="{D9794DE5-2526-6170-18E9-76D9B30938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g3677c0ffa59_0_9:notes">
            <a:extLst>
              <a:ext uri="{FF2B5EF4-FFF2-40B4-BE49-F238E27FC236}">
                <a16:creationId xmlns:a16="http://schemas.microsoft.com/office/drawing/2014/main" id="{C0EF59B4-268B-2000-F48B-E15A25F29D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81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" name="Google Shape;14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677c0ffa59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6" name="Google Shape;106;g3677c0ffa59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F34430FB-FAD8-FB20-A4BB-321C77E11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:notes">
            <a:extLst>
              <a:ext uri="{FF2B5EF4-FFF2-40B4-BE49-F238E27FC236}">
                <a16:creationId xmlns:a16="http://schemas.microsoft.com/office/drawing/2014/main" id="{CF218922-721C-035E-23D1-F1318B860F6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4:notes">
            <a:extLst>
              <a:ext uri="{FF2B5EF4-FFF2-40B4-BE49-F238E27FC236}">
                <a16:creationId xmlns:a16="http://schemas.microsoft.com/office/drawing/2014/main" id="{C355C158-BFDC-B017-1492-0C59E773B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3868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6deae7017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36deae7017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2.jpg"/><Relationship Id="rId1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jpg"/><Relationship Id="rId7" Type="http://schemas.openxmlformats.org/officeDocument/2006/relationships/image" Target="../media/image67.png"/><Relationship Id="rId12" Type="http://schemas.openxmlformats.org/officeDocument/2006/relationships/image" Target="../media/image7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71.jpg"/><Relationship Id="rId5" Type="http://schemas.openxmlformats.org/officeDocument/2006/relationships/image" Target="../media/image65.pn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mailto:sharmilee0113@gmail.com" TargetMode="External"/><Relationship Id="rId3" Type="http://schemas.openxmlformats.org/officeDocument/2006/relationships/image" Target="../media/image3.jpg"/><Relationship Id="rId7" Type="http://schemas.openxmlformats.org/officeDocument/2006/relationships/hyperlink" Target="mailto:wali@lohbd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4.png"/><Relationship Id="rId4" Type="http://schemas.openxmlformats.org/officeDocument/2006/relationships/image" Target="../media/image7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482AC-C684-6D44-02B5-2FBDA386C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32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0B9980B7-1D9D-0E66-7ECA-47FCC5EFF470}"/>
              </a:ext>
            </a:extLst>
          </p:cNvPr>
          <p:cNvSpPr/>
          <p:nvPr/>
        </p:nvSpPr>
        <p:spPr>
          <a:xfrm>
            <a:off x="2165863" y="380547"/>
            <a:ext cx="7184965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SMEs are Bangladesh’s Job Engine? 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04D557-3496-4A2B-3C3B-9CCB675D817D}"/>
              </a:ext>
            </a:extLst>
          </p:cNvPr>
          <p:cNvCxnSpPr>
            <a:cxnSpLocks/>
          </p:cNvCxnSpPr>
          <p:nvPr/>
        </p:nvCxnSpPr>
        <p:spPr>
          <a:xfrm>
            <a:off x="4757058" y="2188028"/>
            <a:ext cx="0" cy="4049486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6DC9C6-44CD-BF9B-6D49-B3CD9620AAC8}"/>
              </a:ext>
            </a:extLst>
          </p:cNvPr>
          <p:cNvCxnSpPr>
            <a:cxnSpLocks/>
          </p:cNvCxnSpPr>
          <p:nvPr/>
        </p:nvCxnSpPr>
        <p:spPr>
          <a:xfrm>
            <a:off x="8284029" y="2188027"/>
            <a:ext cx="0" cy="4049487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27;p14">
            <a:extLst>
              <a:ext uri="{FF2B5EF4-FFF2-40B4-BE49-F238E27FC236}">
                <a16:creationId xmlns:a16="http://schemas.microsoft.com/office/drawing/2014/main" id="{D6EE5C14-07D9-316D-A2B1-10E963C18248}"/>
              </a:ext>
            </a:extLst>
          </p:cNvPr>
          <p:cNvSpPr/>
          <p:nvPr/>
        </p:nvSpPr>
        <p:spPr>
          <a:xfrm>
            <a:off x="1044230" y="2569029"/>
            <a:ext cx="2243266" cy="480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Job Creation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27;p14">
            <a:extLst>
              <a:ext uri="{FF2B5EF4-FFF2-40B4-BE49-F238E27FC236}">
                <a16:creationId xmlns:a16="http://schemas.microsoft.com/office/drawing/2014/main" id="{DA7FE7E4-7AE6-A130-7C0F-4BDA5309922B}"/>
              </a:ext>
            </a:extLst>
          </p:cNvPr>
          <p:cNvSpPr/>
          <p:nvPr/>
        </p:nvSpPr>
        <p:spPr>
          <a:xfrm>
            <a:off x="951700" y="3808972"/>
            <a:ext cx="2428325" cy="55953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NPL Rate (2024)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27;p14">
            <a:extLst>
              <a:ext uri="{FF2B5EF4-FFF2-40B4-BE49-F238E27FC236}">
                <a16:creationId xmlns:a16="http://schemas.microsoft.com/office/drawing/2014/main" id="{4E95717C-C4BF-C311-6C7D-D2E45D8E9EEF}"/>
              </a:ext>
            </a:extLst>
          </p:cNvPr>
          <p:cNvSpPr/>
          <p:nvPr/>
        </p:nvSpPr>
        <p:spPr>
          <a:xfrm>
            <a:off x="951699" y="5302619"/>
            <a:ext cx="2428325" cy="5595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Policy Support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27;p14">
            <a:extLst>
              <a:ext uri="{FF2B5EF4-FFF2-40B4-BE49-F238E27FC236}">
                <a16:creationId xmlns:a16="http://schemas.microsoft.com/office/drawing/2014/main" id="{5E0EA4E9-13DD-6992-2477-9C51CC7BADBA}"/>
              </a:ext>
            </a:extLst>
          </p:cNvPr>
          <p:cNvSpPr/>
          <p:nvPr/>
        </p:nvSpPr>
        <p:spPr>
          <a:xfrm>
            <a:off x="5856120" y="1474788"/>
            <a:ext cx="1361110" cy="48000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SME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" name="Google Shape;127;p14">
            <a:extLst>
              <a:ext uri="{FF2B5EF4-FFF2-40B4-BE49-F238E27FC236}">
                <a16:creationId xmlns:a16="http://schemas.microsoft.com/office/drawing/2014/main" id="{7CEC35B6-3689-D320-FA28-F029B39B2489}"/>
              </a:ext>
            </a:extLst>
          </p:cNvPr>
          <p:cNvSpPr/>
          <p:nvPr/>
        </p:nvSpPr>
        <p:spPr>
          <a:xfrm>
            <a:off x="9350828" y="1474788"/>
            <a:ext cx="1361110" cy="48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Large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4C5ACF-24EC-B26A-DC2A-C3EED25A106B}"/>
              </a:ext>
            </a:extLst>
          </p:cNvPr>
          <p:cNvSpPr txBox="1"/>
          <p:nvPr/>
        </p:nvSpPr>
        <p:spPr>
          <a:xfrm>
            <a:off x="5344888" y="2452975"/>
            <a:ext cx="235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87% of Workforce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5E0025-8ACA-3AD9-1182-92590C379816}"/>
              </a:ext>
            </a:extLst>
          </p:cNvPr>
          <p:cNvSpPr txBox="1"/>
          <p:nvPr/>
        </p:nvSpPr>
        <p:spPr>
          <a:xfrm>
            <a:off x="8796459" y="2452975"/>
            <a:ext cx="235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13% of Workforce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713F0B-6609-1F4A-4DCD-DC2D2F1A37C5}"/>
              </a:ext>
            </a:extLst>
          </p:cNvPr>
          <p:cNvSpPr txBox="1"/>
          <p:nvPr/>
        </p:nvSpPr>
        <p:spPr>
          <a:xfrm>
            <a:off x="5344887" y="3838654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5.2%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0CF184-8E10-210C-4AA2-D399882178A1}"/>
              </a:ext>
            </a:extLst>
          </p:cNvPr>
          <p:cNvSpPr txBox="1"/>
          <p:nvPr/>
        </p:nvSpPr>
        <p:spPr>
          <a:xfrm>
            <a:off x="5236031" y="5382865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12% of Loans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C3E18E-8BD3-5F0D-9442-D88336067551}"/>
              </a:ext>
            </a:extLst>
          </p:cNvPr>
          <p:cNvSpPr txBox="1"/>
          <p:nvPr/>
        </p:nvSpPr>
        <p:spPr>
          <a:xfrm>
            <a:off x="8888990" y="5404636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88% of Loans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4CBEB1-0FE8-86A4-F4F6-49E4AE7BFE14}"/>
              </a:ext>
            </a:extLst>
          </p:cNvPr>
          <p:cNvSpPr txBox="1"/>
          <p:nvPr/>
        </p:nvSpPr>
        <p:spPr>
          <a:xfrm>
            <a:off x="8774689" y="3789189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18.7%</a:t>
            </a:r>
            <a:endParaRPr lang="en-US" sz="2000" dirty="0"/>
          </a:p>
        </p:txBody>
      </p:sp>
      <p:pic>
        <p:nvPicPr>
          <p:cNvPr id="21" name="Google Shape;149;p6">
            <a:extLst>
              <a:ext uri="{FF2B5EF4-FFF2-40B4-BE49-F238E27FC236}">
                <a16:creationId xmlns:a16="http://schemas.microsoft.com/office/drawing/2014/main" id="{EAAB2005-2F5E-17A7-41AE-F72EEE3ACAF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150;p6">
            <a:extLst>
              <a:ext uri="{FF2B5EF4-FFF2-40B4-BE49-F238E27FC236}">
                <a16:creationId xmlns:a16="http://schemas.microsoft.com/office/drawing/2014/main" id="{0286E699-438A-1600-12A5-A5AA39CB3BA4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52013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A1F900EF-7169-ACFB-B81E-F9F2E2940B1A}"/>
              </a:ext>
            </a:extLst>
          </p:cNvPr>
          <p:cNvSpPr/>
          <p:nvPr/>
        </p:nvSpPr>
        <p:spPr>
          <a:xfrm>
            <a:off x="1861063" y="424090"/>
            <a:ext cx="8197337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Left for SMEs and Startups in Bangladesh? 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01;p3">
            <a:extLst>
              <a:ext uri="{FF2B5EF4-FFF2-40B4-BE49-F238E27FC236}">
                <a16:creationId xmlns:a16="http://schemas.microsoft.com/office/drawing/2014/main" id="{D52D1F09-F180-435B-5E5D-F52018816988}"/>
              </a:ext>
            </a:extLst>
          </p:cNvPr>
          <p:cNvSpPr txBox="1"/>
          <p:nvPr/>
        </p:nvSpPr>
        <p:spPr>
          <a:xfrm>
            <a:off x="1408634" y="1862558"/>
            <a:ext cx="95862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FF6600"/>
                </a:solidFill>
                <a:latin typeface="+mn-lt"/>
                <a:ea typeface="Montserrat"/>
                <a:cs typeface="Montserrat"/>
                <a:sym typeface="Montserrat"/>
              </a:rPr>
              <a:t>1.2% Bank Accounts hold 75% Bank Loan.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dirty="0">
              <a:solidFill>
                <a:srgbClr val="434343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FF6600"/>
                </a:solidFill>
                <a:latin typeface="+mn-lt"/>
                <a:ea typeface="Montserrat"/>
                <a:cs typeface="Montserrat"/>
                <a:sym typeface="Montserrat"/>
              </a:rPr>
              <a:t>78% Loans</a:t>
            </a:r>
            <a:r>
              <a:rPr lang="en-US" sz="2400" b="1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 are only distributed between </a:t>
            </a:r>
            <a:r>
              <a:rPr lang="en-US" sz="2400" b="1" dirty="0">
                <a:solidFill>
                  <a:srgbClr val="FF6600"/>
                </a:solidFill>
                <a:latin typeface="+mn-lt"/>
                <a:ea typeface="Montserrat"/>
                <a:cs typeface="Montserrat"/>
                <a:sym typeface="Montserrat"/>
              </a:rPr>
              <a:t>Dhaka and Ctg</a:t>
            </a:r>
            <a:r>
              <a:rPr lang="en-US" sz="2400" b="1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All 62 Districts combined, getting only 22% of the loans.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en-US" sz="2400" b="1" i="0" u="none" strike="noStrike" cap="none" dirty="0">
              <a:solidFill>
                <a:srgbClr val="434343"/>
              </a:solidFill>
              <a:latin typeface="+mn-l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34343"/>
                </a:solidFill>
                <a:latin typeface="+mn-lt"/>
                <a:ea typeface="Montserrat"/>
                <a:cs typeface="Montserrat"/>
                <a:sym typeface="Montserrat"/>
              </a:rPr>
              <a:t>64% Deposit comes from Dhaka and Ctg. </a:t>
            </a:r>
          </a:p>
        </p:txBody>
      </p:sp>
      <p:pic>
        <p:nvPicPr>
          <p:cNvPr id="4" name="Google Shape;149;p6">
            <a:extLst>
              <a:ext uri="{FF2B5EF4-FFF2-40B4-BE49-F238E27FC236}">
                <a16:creationId xmlns:a16="http://schemas.microsoft.com/office/drawing/2014/main" id="{78C47239-8BDB-1D36-A884-0F9BDDA6660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50;p6">
            <a:extLst>
              <a:ext uri="{FF2B5EF4-FFF2-40B4-BE49-F238E27FC236}">
                <a16:creationId xmlns:a16="http://schemas.microsoft.com/office/drawing/2014/main" id="{C772F3C2-EEB0-1B48-2EA5-6A318F490DB7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F01B90-F89A-E570-0594-F85E6B5D161F}"/>
              </a:ext>
            </a:extLst>
          </p:cNvPr>
          <p:cNvSpPr txBox="1"/>
          <p:nvPr/>
        </p:nvSpPr>
        <p:spPr>
          <a:xfrm>
            <a:off x="2911731" y="5049653"/>
            <a:ext cx="64173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How a Startup Founder from Shylet or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a SME Founder from </a:t>
            </a:r>
            <a:r>
              <a:rPr lang="en-US" sz="2000" b="1" i="0" u="none" strike="noStrike" cap="none" dirty="0" err="1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Rajshahi</a:t>
            </a:r>
            <a:r>
              <a:rPr lang="en-US" sz="2000" b="1" i="0" u="none" strike="noStrike" cap="none" dirty="0">
                <a:solidFill>
                  <a:srgbClr val="0D7917"/>
                </a:solidFill>
                <a:latin typeface="+mn-lt"/>
                <a:ea typeface="Montserrat"/>
                <a:cs typeface="Montserrat"/>
                <a:sym typeface="Montserrat"/>
              </a:rPr>
              <a:t> will ever complete? </a:t>
            </a:r>
          </a:p>
        </p:txBody>
      </p:sp>
    </p:spTree>
    <p:extLst>
      <p:ext uri="{BB962C8B-B14F-4D97-AF65-F5344CB8AC3E}">
        <p14:creationId xmlns:p14="http://schemas.microsoft.com/office/powerpoint/2010/main" val="1147864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/>
          <p:nvPr/>
        </p:nvSpPr>
        <p:spPr>
          <a:xfrm>
            <a:off x="3319749" y="445861"/>
            <a:ext cx="5552501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We Started?</a:t>
            </a:r>
            <a:endParaRPr sz="2800" b="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408634" y="2145745"/>
            <a:ext cx="9586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Supporting SMEs &amp; Startups to become Large-size Companies to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F76911"/>
                </a:solidFill>
                <a:latin typeface="Montserrat"/>
                <a:ea typeface="Montserrat"/>
                <a:cs typeface="Montserrat"/>
                <a:sym typeface="Montserrat"/>
              </a:rPr>
              <a:t>create more employment,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especially among Youth in Bangladesh. </a:t>
            </a:r>
            <a:endParaRPr sz="11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" name="Google Shape;103;p3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967A7EAF-FCB3-F624-C5B6-ACF0DF50F021}"/>
              </a:ext>
            </a:extLst>
          </p:cNvPr>
          <p:cNvSpPr txBox="1"/>
          <p:nvPr/>
        </p:nvSpPr>
        <p:spPr>
          <a:xfrm>
            <a:off x="1495720" y="3734940"/>
            <a:ext cx="95862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Helping SMEs and Startups to </a:t>
            </a:r>
            <a:r>
              <a:rPr lang="en-US" sz="21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reduce $2.8 Billion Financing Gap</a:t>
            </a:r>
            <a:r>
              <a:rPr lang="en-US" sz="21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to facilitate business growth. </a:t>
            </a:r>
            <a:endParaRPr sz="11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6F860-7338-DC8C-8D60-E8B927C8C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05098-35CD-CBCB-F056-F4D2E68E3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581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5E08C81F-1BAC-66B0-335A-C7C89D13F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677c0ffa59_0_9" title="Template (1).jpg">
            <a:extLst>
              <a:ext uri="{FF2B5EF4-FFF2-40B4-BE49-F238E27FC236}">
                <a16:creationId xmlns:a16="http://schemas.microsoft.com/office/drawing/2014/main" id="{1BA9A4D0-1077-82EF-A73A-76C236DEEF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784" b="79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677c0ffa59_0_9">
            <a:extLst>
              <a:ext uri="{FF2B5EF4-FFF2-40B4-BE49-F238E27FC236}">
                <a16:creationId xmlns:a16="http://schemas.microsoft.com/office/drawing/2014/main" id="{5B275EB5-FF77-54BE-7293-58D56C4F5006}"/>
              </a:ext>
            </a:extLst>
          </p:cNvPr>
          <p:cNvSpPr/>
          <p:nvPr/>
        </p:nvSpPr>
        <p:spPr>
          <a:xfrm>
            <a:off x="3969722" y="429905"/>
            <a:ext cx="2126278" cy="2356838"/>
          </a:xfrm>
          <a:custGeom>
            <a:avLst/>
            <a:gdLst/>
            <a:ahLst/>
            <a:cxnLst/>
            <a:rect l="l" t="t" r="r" b="b"/>
            <a:pathLst>
              <a:path w="4125987" h="4674573" extrusionOk="0">
                <a:moveTo>
                  <a:pt x="0" y="0"/>
                </a:moveTo>
                <a:lnTo>
                  <a:pt x="4125986" y="0"/>
                </a:lnTo>
                <a:lnTo>
                  <a:pt x="4125986" y="4674573"/>
                </a:lnTo>
                <a:lnTo>
                  <a:pt x="0" y="467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g3677c0ffa59_0_9">
            <a:extLst>
              <a:ext uri="{FF2B5EF4-FFF2-40B4-BE49-F238E27FC236}">
                <a16:creationId xmlns:a16="http://schemas.microsoft.com/office/drawing/2014/main" id="{60B2B687-2283-1335-8C3B-36A541040BCF}"/>
              </a:ext>
            </a:extLst>
          </p:cNvPr>
          <p:cNvSpPr txBox="1"/>
          <p:nvPr/>
        </p:nvSpPr>
        <p:spPr>
          <a:xfrm>
            <a:off x="1513587" y="3129835"/>
            <a:ext cx="7848000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Supporting SME &amp; Startups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with Mentorship and Financ</a:t>
            </a:r>
            <a:r>
              <a:rPr lang="en-US" sz="2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ial Matchmaking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434343"/>
                </a:solidFill>
                <a:latin typeface="Calibri"/>
                <a:cs typeface="Calibri"/>
                <a:sym typeface="Calibri"/>
              </a:rPr>
              <a:t>f</a:t>
            </a:r>
            <a:r>
              <a:rPr lang="en-US" sz="2800" b="1" i="0" u="none" strike="noStrike" cap="none" dirty="0">
                <a:solidFill>
                  <a:srgbClr val="434343"/>
                </a:solidFill>
                <a:latin typeface="Calibri"/>
                <a:cs typeface="Calibri"/>
                <a:sym typeface="Calibri"/>
              </a:rPr>
              <a:t>or Sustainable Business Growth.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5371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A683E7F5-0432-62D3-55C1-4E44B3ECAD7F}"/>
              </a:ext>
            </a:extLst>
          </p:cNvPr>
          <p:cNvSpPr/>
          <p:nvPr/>
        </p:nvSpPr>
        <p:spPr>
          <a:xfrm>
            <a:off x="3879552" y="465448"/>
            <a:ext cx="5063100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Focused Sectors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45D80633-0C30-FD9B-5A5F-5DB17C4C26A4}"/>
              </a:ext>
            </a:extLst>
          </p:cNvPr>
          <p:cNvSpPr txBox="1"/>
          <p:nvPr/>
        </p:nvSpPr>
        <p:spPr>
          <a:xfrm>
            <a:off x="1408602" y="1524641"/>
            <a:ext cx="10005000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We are sector agnostic. We are focusing on Sectors that </a:t>
            </a:r>
            <a:r>
              <a:rPr lang="en-US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creates more employment</a:t>
            </a: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earn foreign currency, and offers strategic value for the country’s overall economic growth. </a:t>
            </a:r>
            <a:r>
              <a:rPr lang="en-US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Innovative and high-growth</a:t>
            </a: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sustainable businesses are given priority.  </a:t>
            </a: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27;p14">
            <a:extLst>
              <a:ext uri="{FF2B5EF4-FFF2-40B4-BE49-F238E27FC236}">
                <a16:creationId xmlns:a16="http://schemas.microsoft.com/office/drawing/2014/main" id="{931ECD12-0F5E-6DCF-E63E-6B0573D454AF}"/>
              </a:ext>
            </a:extLst>
          </p:cNvPr>
          <p:cNvSpPr/>
          <p:nvPr/>
        </p:nvSpPr>
        <p:spPr>
          <a:xfrm>
            <a:off x="793845" y="3446411"/>
            <a:ext cx="2428325" cy="940581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Agriculture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&amp; Agro-tech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29;p14">
            <a:extLst>
              <a:ext uri="{FF2B5EF4-FFF2-40B4-BE49-F238E27FC236}">
                <a16:creationId xmlns:a16="http://schemas.microsoft.com/office/drawing/2014/main" id="{BBD14234-3D41-BB29-AD84-1771403FE4BC}"/>
              </a:ext>
            </a:extLst>
          </p:cNvPr>
          <p:cNvSpPr/>
          <p:nvPr/>
        </p:nvSpPr>
        <p:spPr>
          <a:xfrm>
            <a:off x="3470898" y="3455824"/>
            <a:ext cx="2505360" cy="940581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Education &amp; Skill Development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127;p14">
            <a:extLst>
              <a:ext uri="{FF2B5EF4-FFF2-40B4-BE49-F238E27FC236}">
                <a16:creationId xmlns:a16="http://schemas.microsoft.com/office/drawing/2014/main" id="{E2D90AB0-C35B-D984-44E3-C4D4FC24E3FA}"/>
              </a:ext>
            </a:extLst>
          </p:cNvPr>
          <p:cNvSpPr/>
          <p:nvPr/>
        </p:nvSpPr>
        <p:spPr>
          <a:xfrm>
            <a:off x="6258472" y="3429000"/>
            <a:ext cx="2428325" cy="9405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Tech, SaaS, Software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127;p14">
            <a:extLst>
              <a:ext uri="{FF2B5EF4-FFF2-40B4-BE49-F238E27FC236}">
                <a16:creationId xmlns:a16="http://schemas.microsoft.com/office/drawing/2014/main" id="{EA995286-8337-F182-DACB-E7990DF19A9E}"/>
              </a:ext>
            </a:extLst>
          </p:cNvPr>
          <p:cNvSpPr/>
          <p:nvPr/>
        </p:nvSpPr>
        <p:spPr>
          <a:xfrm>
            <a:off x="8953094" y="3428999"/>
            <a:ext cx="2428325" cy="94058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E-Commerce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Google Shape;129;p14">
            <a:extLst>
              <a:ext uri="{FF2B5EF4-FFF2-40B4-BE49-F238E27FC236}">
                <a16:creationId xmlns:a16="http://schemas.microsoft.com/office/drawing/2014/main" id="{D83E650A-EC4A-0BB1-0C47-F9EBA234F4A6}"/>
              </a:ext>
            </a:extLst>
          </p:cNvPr>
          <p:cNvSpPr/>
          <p:nvPr/>
        </p:nvSpPr>
        <p:spPr>
          <a:xfrm>
            <a:off x="3259152" y="4792699"/>
            <a:ext cx="3006100" cy="94058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Manufacturing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27;p14">
            <a:extLst>
              <a:ext uri="{FF2B5EF4-FFF2-40B4-BE49-F238E27FC236}">
                <a16:creationId xmlns:a16="http://schemas.microsoft.com/office/drawing/2014/main" id="{CDC539D1-DD8D-1B61-0EC4-C986A76975DF}"/>
              </a:ext>
            </a:extLst>
          </p:cNvPr>
          <p:cNvSpPr/>
          <p:nvPr/>
        </p:nvSpPr>
        <p:spPr>
          <a:xfrm>
            <a:off x="8985277" y="4710030"/>
            <a:ext cx="2428325" cy="94058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Emerging Sector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Google Shape;127;p14">
            <a:extLst>
              <a:ext uri="{FF2B5EF4-FFF2-40B4-BE49-F238E27FC236}">
                <a16:creationId xmlns:a16="http://schemas.microsoft.com/office/drawing/2014/main" id="{2814AF17-9A57-D269-7044-D19BDEB9DA8C}"/>
              </a:ext>
            </a:extLst>
          </p:cNvPr>
          <p:cNvSpPr/>
          <p:nvPr/>
        </p:nvSpPr>
        <p:spPr>
          <a:xfrm>
            <a:off x="684977" y="4810110"/>
            <a:ext cx="2428325" cy="940581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Service Sector</a:t>
            </a:r>
            <a:endParaRPr sz="14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Google Shape;139;p15">
            <a:extLst>
              <a:ext uri="{FF2B5EF4-FFF2-40B4-BE49-F238E27FC236}">
                <a16:creationId xmlns:a16="http://schemas.microsoft.com/office/drawing/2014/main" id="{D8D08DA8-2D98-A110-BE88-B3004DBC27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0;p15">
            <a:extLst>
              <a:ext uri="{FF2B5EF4-FFF2-40B4-BE49-F238E27FC236}">
                <a16:creationId xmlns:a16="http://schemas.microsoft.com/office/drawing/2014/main" id="{055720FE-C5FC-2B2B-CA7B-FE6A711C5F8A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127;p14">
            <a:extLst>
              <a:ext uri="{FF2B5EF4-FFF2-40B4-BE49-F238E27FC236}">
                <a16:creationId xmlns:a16="http://schemas.microsoft.com/office/drawing/2014/main" id="{2A47F94E-0D27-03A0-DBBA-258C2EB15684}"/>
              </a:ext>
            </a:extLst>
          </p:cNvPr>
          <p:cNvSpPr/>
          <p:nvPr/>
        </p:nvSpPr>
        <p:spPr>
          <a:xfrm>
            <a:off x="6411102" y="4765875"/>
            <a:ext cx="2428325" cy="9405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Health &amp; Wellbeing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60003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"/>
          <p:cNvSpPr/>
          <p:nvPr/>
        </p:nvSpPr>
        <p:spPr>
          <a:xfrm>
            <a:off x="3879552" y="465448"/>
            <a:ext cx="5063100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Who is our Ideal Founder?</a:t>
            </a:r>
            <a:endParaRPr sz="2600" b="0" i="0" u="none" strike="noStrike" cap="non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49" name="Google Shape;14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Google Shape;150;p6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1" name="Google Shape;151;p6"/>
          <p:cNvSpPr txBox="1"/>
          <p:nvPr/>
        </p:nvSpPr>
        <p:spPr>
          <a:xfrm>
            <a:off x="1408606" y="1481098"/>
            <a:ext cx="10005000" cy="3754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7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 founder/s and business should meet most criteria to join the program. </a:t>
            </a:r>
            <a:endParaRPr sz="1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Full time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founder/s</a:t>
            </a:r>
            <a:endParaRPr sz="1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Doing business for minimum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2-3 years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Has a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Team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of minimum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8-10 people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Annual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Revenue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is minimum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50 lakh+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450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  <a:buFont typeface="Montserrat"/>
              <a:buAutoNum type="arabicPeriod"/>
            </a:pP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Export-oriented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or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product that replaces import</a:t>
            </a:r>
            <a:r>
              <a:rPr lang="en-US" sz="2300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will given </a:t>
            </a:r>
            <a:r>
              <a:rPr lang="en-US" sz="2300" b="1" i="0" u="none" strike="noStrike" cap="none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priority </a:t>
            </a:r>
            <a:endParaRPr sz="1300" b="1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3677c0ffa59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Google Shape;109;g3677c0ffa59_0_25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2" name="Google Shape;112;g3677c0ffa59_0_25"/>
          <p:cNvSpPr txBox="1"/>
          <p:nvPr/>
        </p:nvSpPr>
        <p:spPr>
          <a:xfrm>
            <a:off x="1669720" y="1229667"/>
            <a:ext cx="932511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No proper business growth program available for Founders that offers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one-to-one mentorship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and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access to capital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 for business growth. We found the Founders are asking for these </a:t>
            </a:r>
            <a:r>
              <a:rPr lang="en-US" sz="2200" b="1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3 Supports</a:t>
            </a:r>
            <a:r>
              <a:rPr lang="en-US" sz="2200" b="0" u="none" strike="noStrike" cap="none" dirty="0">
                <a:solidFill>
                  <a:schemeClr val="dk1"/>
                </a:solidFill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: </a:t>
            </a:r>
            <a:endParaRPr sz="2200" b="0" u="none" strike="noStrike" cap="none" dirty="0">
              <a:solidFill>
                <a:srgbClr val="000000"/>
              </a:solidFill>
              <a:latin typeface="Montserrat" panose="00000500000000000000" pitchFamily="2" charset="0"/>
              <a:sym typeface="Arial"/>
            </a:endParaRPr>
          </a:p>
        </p:txBody>
      </p:sp>
      <p:sp>
        <p:nvSpPr>
          <p:cNvPr id="113" name="Google Shape;113;g3677c0ffa59_0_25"/>
          <p:cNvSpPr/>
          <p:nvPr/>
        </p:nvSpPr>
        <p:spPr>
          <a:xfrm>
            <a:off x="3319749" y="445861"/>
            <a:ext cx="5552400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Supports for Founders</a:t>
            </a:r>
            <a:endParaRPr sz="28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14" name="Google Shape;114;g3677c0ffa59_0_25"/>
          <p:cNvSpPr/>
          <p:nvPr/>
        </p:nvSpPr>
        <p:spPr>
          <a:xfrm>
            <a:off x="930200" y="3911861"/>
            <a:ext cx="2947500" cy="161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Montserrat"/>
                <a:ea typeface="Montserrat"/>
                <a:cs typeface="Montserrat"/>
                <a:sym typeface="Montserrat"/>
              </a:rPr>
              <a:t>Connecting SMEs, Startups with Financers &amp; investors to unlock funding and capital opportunities for Business Growth.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g3677c0ffa59_0_25"/>
          <p:cNvSpPr/>
          <p:nvPr/>
        </p:nvSpPr>
        <p:spPr>
          <a:xfrm>
            <a:off x="949550" y="3446086"/>
            <a:ext cx="2908800" cy="601500"/>
          </a:xfrm>
          <a:prstGeom prst="snip1Rect">
            <a:avLst>
              <a:gd name="adj" fmla="val 16667"/>
            </a:avLst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 Financial Matchmaking</a:t>
            </a: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g3677c0ffa59_0_25"/>
          <p:cNvSpPr/>
          <p:nvPr/>
        </p:nvSpPr>
        <p:spPr>
          <a:xfrm>
            <a:off x="4552425" y="3911861"/>
            <a:ext cx="2947500" cy="161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>
                <a:latin typeface="Montserrat"/>
                <a:ea typeface="Montserrat"/>
                <a:cs typeface="Montserrat"/>
                <a:sym typeface="Montserrat"/>
              </a:rPr>
              <a:t>We are offering 3-month mentorship program, run and mentored by successful founders, to help business growth.  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g3677c0ffa59_0_25"/>
          <p:cNvSpPr/>
          <p:nvPr/>
        </p:nvSpPr>
        <p:spPr>
          <a:xfrm>
            <a:off x="4571775" y="3446086"/>
            <a:ext cx="2908800" cy="601500"/>
          </a:xfrm>
          <a:prstGeom prst="snip1Rect">
            <a:avLst>
              <a:gd name="adj" fmla="val 16667"/>
            </a:avLst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Guidance &amp; Mentorship for Business Growth</a:t>
            </a:r>
            <a:endParaRPr sz="15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g3677c0ffa59_0_25"/>
          <p:cNvSpPr/>
          <p:nvPr/>
        </p:nvSpPr>
        <p:spPr>
          <a:xfrm>
            <a:off x="8174650" y="3911861"/>
            <a:ext cx="2947500" cy="16182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Montserrat"/>
                <a:ea typeface="Montserrat"/>
                <a:cs typeface="Montserrat"/>
                <a:sym typeface="Montserrat"/>
              </a:rPr>
              <a:t>Personalized coaching and 1-on-1 support tailored to help founders grow their business effectively.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g3677c0ffa59_0_25"/>
          <p:cNvSpPr/>
          <p:nvPr/>
        </p:nvSpPr>
        <p:spPr>
          <a:xfrm>
            <a:off x="8194000" y="3446086"/>
            <a:ext cx="2908800" cy="601500"/>
          </a:xfrm>
          <a:prstGeom prst="snip1Rect">
            <a:avLst>
              <a:gd name="adj" fmla="val 16667"/>
            </a:avLst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Customized Business Growth Services</a:t>
            </a: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27;p14">
            <a:extLst>
              <a:ext uri="{FF2B5EF4-FFF2-40B4-BE49-F238E27FC236}">
                <a16:creationId xmlns:a16="http://schemas.microsoft.com/office/drawing/2014/main" id="{D1521E20-DBA6-98CB-72A8-B45874AA8AE7}"/>
              </a:ext>
            </a:extLst>
          </p:cNvPr>
          <p:cNvSpPr/>
          <p:nvPr/>
        </p:nvSpPr>
        <p:spPr>
          <a:xfrm>
            <a:off x="1445861" y="2917916"/>
            <a:ext cx="1916178" cy="4089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1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27;p14">
            <a:extLst>
              <a:ext uri="{FF2B5EF4-FFF2-40B4-BE49-F238E27FC236}">
                <a16:creationId xmlns:a16="http://schemas.microsoft.com/office/drawing/2014/main" id="{75C91288-27AC-6AE1-5B72-4893C592E600}"/>
              </a:ext>
            </a:extLst>
          </p:cNvPr>
          <p:cNvSpPr/>
          <p:nvPr/>
        </p:nvSpPr>
        <p:spPr>
          <a:xfrm>
            <a:off x="5068086" y="2897902"/>
            <a:ext cx="1916178" cy="4089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2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27;p14">
            <a:extLst>
              <a:ext uri="{FF2B5EF4-FFF2-40B4-BE49-F238E27FC236}">
                <a16:creationId xmlns:a16="http://schemas.microsoft.com/office/drawing/2014/main" id="{6A1B4E6A-CC19-0443-BAEF-E2EA969D6D9C}"/>
              </a:ext>
            </a:extLst>
          </p:cNvPr>
          <p:cNvSpPr/>
          <p:nvPr/>
        </p:nvSpPr>
        <p:spPr>
          <a:xfrm>
            <a:off x="8595058" y="2952290"/>
            <a:ext cx="1916178" cy="40897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Support 3</a:t>
            </a:r>
            <a:endParaRPr lang="en-US" sz="20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0420" y="1217296"/>
            <a:ext cx="2904322" cy="290432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/>
          <p:nvPr/>
        </p:nvSpPr>
        <p:spPr>
          <a:xfrm>
            <a:off x="2873830" y="183049"/>
            <a:ext cx="6313714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Investment &amp; Financing Matchmaking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7" name="Google Shape;127;p14"/>
          <p:cNvSpPr/>
          <p:nvPr/>
        </p:nvSpPr>
        <p:spPr>
          <a:xfrm>
            <a:off x="467275" y="3194540"/>
            <a:ext cx="2974500" cy="2498685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 to 10 lakh equity investment &amp; Access to capital for business growth. 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Necessary support for international expansion.  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4"/>
          <p:cNvSpPr/>
          <p:nvPr/>
        </p:nvSpPr>
        <p:spPr>
          <a:xfrm>
            <a:off x="4688682" y="3205424"/>
            <a:ext cx="2796060" cy="2422485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Knowledge sharing for Shariah-approved financing. 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Access to halal financing for business growth. 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2" name="Google Shape;132;p14"/>
          <p:cNvPicPr preferRelativeResize="0"/>
          <p:nvPr/>
        </p:nvPicPr>
        <p:blipFill rotWithShape="1">
          <a:blip r:embed="rId5">
            <a:alphaModFix/>
          </a:blip>
          <a:srcRect t="31825" b="31347"/>
          <a:stretch/>
        </p:blipFill>
        <p:spPr>
          <a:xfrm>
            <a:off x="927320" y="2234888"/>
            <a:ext cx="2180375" cy="78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ccelerating Asia | Southeast Asia's leading venture capital fund">
            <a:extLst>
              <a:ext uri="{FF2B5EF4-FFF2-40B4-BE49-F238E27FC236}">
                <a16:creationId xmlns:a16="http://schemas.microsoft.com/office/drawing/2014/main" id="{AAD6AAE2-D728-06EE-8687-6926E5D46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383" y="1780612"/>
            <a:ext cx="1877786" cy="187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28;p14">
            <a:extLst>
              <a:ext uri="{FF2B5EF4-FFF2-40B4-BE49-F238E27FC236}">
                <a16:creationId xmlns:a16="http://schemas.microsoft.com/office/drawing/2014/main" id="{2993165F-16AD-7BB7-A1D3-3A3E6EF02990}"/>
              </a:ext>
            </a:extLst>
          </p:cNvPr>
          <p:cNvSpPr/>
          <p:nvPr/>
        </p:nvSpPr>
        <p:spPr>
          <a:xfrm>
            <a:off x="8875007" y="3172767"/>
            <a:ext cx="2213184" cy="24224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Financing to </a:t>
            </a:r>
            <a:r>
              <a:rPr lang="en-US" sz="20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agro</a:t>
            </a: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-based businesses.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0E013380-E732-7F84-5818-C07D65A8E301}"/>
              </a:ext>
            </a:extLst>
          </p:cNvPr>
          <p:cNvSpPr txBox="1"/>
          <p:nvPr/>
        </p:nvSpPr>
        <p:spPr>
          <a:xfrm>
            <a:off x="1392343" y="1006472"/>
            <a:ext cx="100050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Founders will get access to necessary financing from our partners for their business growth. </a:t>
            </a: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0D3CB836-2EE0-4725-D426-7E79A3416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4">
            <a:extLst>
              <a:ext uri="{FF2B5EF4-FFF2-40B4-BE49-F238E27FC236}">
                <a16:creationId xmlns:a16="http://schemas.microsoft.com/office/drawing/2014/main" id="{45802053-C37A-ED6A-8E97-7C3DF5186AA3}"/>
              </a:ext>
            </a:extLst>
          </p:cNvPr>
          <p:cNvSpPr/>
          <p:nvPr/>
        </p:nvSpPr>
        <p:spPr>
          <a:xfrm>
            <a:off x="2873830" y="183048"/>
            <a:ext cx="6313714" cy="823423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Potential Banking and Financial Institution Partners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27" name="Google Shape;127;p14">
            <a:extLst>
              <a:ext uri="{FF2B5EF4-FFF2-40B4-BE49-F238E27FC236}">
                <a16:creationId xmlns:a16="http://schemas.microsoft.com/office/drawing/2014/main" id="{0D4200B1-441E-98FB-2795-386F4A74442E}"/>
              </a:ext>
            </a:extLst>
          </p:cNvPr>
          <p:cNvSpPr/>
          <p:nvPr/>
        </p:nvSpPr>
        <p:spPr>
          <a:xfrm>
            <a:off x="1000102" y="3538261"/>
            <a:ext cx="2406555" cy="578608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Startup Loan</a:t>
            </a:r>
            <a:endParaRPr lang="en-US"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14">
            <a:extLst>
              <a:ext uri="{FF2B5EF4-FFF2-40B4-BE49-F238E27FC236}">
                <a16:creationId xmlns:a16="http://schemas.microsoft.com/office/drawing/2014/main" id="{AEDFDF77-C2E8-17AE-D506-EA6660C95733}"/>
              </a:ext>
            </a:extLst>
          </p:cNvPr>
          <p:cNvSpPr/>
          <p:nvPr/>
        </p:nvSpPr>
        <p:spPr>
          <a:xfrm>
            <a:off x="4858593" y="4510653"/>
            <a:ext cx="2640880" cy="97971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SME Loan without Collateral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" name="Google Shape;129;p14">
            <a:extLst>
              <a:ext uri="{FF2B5EF4-FFF2-40B4-BE49-F238E27FC236}">
                <a16:creationId xmlns:a16="http://schemas.microsoft.com/office/drawing/2014/main" id="{C35763B1-677E-98BB-C79E-F91579B68654}"/>
              </a:ext>
            </a:extLst>
          </p:cNvPr>
          <p:cNvSpPr/>
          <p:nvPr/>
        </p:nvSpPr>
        <p:spPr>
          <a:xfrm>
            <a:off x="1392343" y="4483016"/>
            <a:ext cx="3119162" cy="1007346"/>
          </a:xfrm>
          <a:prstGeom prst="rect">
            <a:avLst/>
          </a:prstGeom>
          <a:solidFill>
            <a:srgbClr val="F769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SME Foundation Financing from Banks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14">
            <a:extLst>
              <a:ext uri="{FF2B5EF4-FFF2-40B4-BE49-F238E27FC236}">
                <a16:creationId xmlns:a16="http://schemas.microsoft.com/office/drawing/2014/main" id="{6C5D3443-D517-A95A-7798-3432B8ECC6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Google Shape;131;p14">
            <a:extLst>
              <a:ext uri="{FF2B5EF4-FFF2-40B4-BE49-F238E27FC236}">
                <a16:creationId xmlns:a16="http://schemas.microsoft.com/office/drawing/2014/main" id="{832176BC-E84F-A05B-F47E-31A065E8D05F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Google Shape;128;p14">
            <a:extLst>
              <a:ext uri="{FF2B5EF4-FFF2-40B4-BE49-F238E27FC236}">
                <a16:creationId xmlns:a16="http://schemas.microsoft.com/office/drawing/2014/main" id="{51C4C86B-7DE2-9345-A1B1-D387C5C9F3A8}"/>
              </a:ext>
            </a:extLst>
          </p:cNvPr>
          <p:cNvSpPr/>
          <p:nvPr/>
        </p:nvSpPr>
        <p:spPr>
          <a:xfrm>
            <a:off x="7388822" y="3525277"/>
            <a:ext cx="3119162" cy="60457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Sustainable Financing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12284B84-FA7F-4359-B612-37D20F2CC0EC}"/>
              </a:ext>
            </a:extLst>
          </p:cNvPr>
          <p:cNvSpPr txBox="1"/>
          <p:nvPr/>
        </p:nvSpPr>
        <p:spPr>
          <a:xfrm>
            <a:off x="1392343" y="1225390"/>
            <a:ext cx="10005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We are in discussion with Banks, NBFIs to explore special loan products, SME loans, Startup loans to offer flexible and low-cost financing options for founders. </a:t>
            </a: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endParaRPr lang="en-US"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We are also exploring other collaboration opportunities to support SME business and startups.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127;p14">
            <a:extLst>
              <a:ext uri="{FF2B5EF4-FFF2-40B4-BE49-F238E27FC236}">
                <a16:creationId xmlns:a16="http://schemas.microsoft.com/office/drawing/2014/main" id="{61035929-F37C-62CE-2A4E-B75D854E92CF}"/>
              </a:ext>
            </a:extLst>
          </p:cNvPr>
          <p:cNvSpPr/>
          <p:nvPr/>
        </p:nvSpPr>
        <p:spPr>
          <a:xfrm>
            <a:off x="3918428" y="3512293"/>
            <a:ext cx="3119162" cy="6045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Work order Financing</a:t>
            </a:r>
            <a:endParaRPr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27;p14">
            <a:extLst>
              <a:ext uri="{FF2B5EF4-FFF2-40B4-BE49-F238E27FC236}">
                <a16:creationId xmlns:a16="http://schemas.microsoft.com/office/drawing/2014/main" id="{38CB7E98-EB19-7307-7D3B-00F3ED34F463}"/>
              </a:ext>
            </a:extLst>
          </p:cNvPr>
          <p:cNvSpPr/>
          <p:nvPr/>
        </p:nvSpPr>
        <p:spPr>
          <a:xfrm>
            <a:off x="7867104" y="4483016"/>
            <a:ext cx="2640880" cy="1016542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Women Entrepreneur Loan</a:t>
            </a:r>
            <a:endParaRPr lang="en-US" sz="140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2016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DBDEBDB7-95E5-0FF4-01A9-F1F58E58B29F}"/>
              </a:ext>
            </a:extLst>
          </p:cNvPr>
          <p:cNvSpPr/>
          <p:nvPr/>
        </p:nvSpPr>
        <p:spPr>
          <a:xfrm>
            <a:off x="3210893" y="217260"/>
            <a:ext cx="4833651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Seminar Outline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7759B24-95C6-C420-9C1E-C64E5E3A3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472265"/>
              </p:ext>
            </p:extLst>
          </p:nvPr>
        </p:nvGraphicFramePr>
        <p:xfrm>
          <a:off x="1186542" y="1027369"/>
          <a:ext cx="9622971" cy="512064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380928">
                  <a:extLst>
                    <a:ext uri="{9D8B030D-6E8A-4147-A177-3AD203B41FA5}">
                      <a16:colId xmlns:a16="http://schemas.microsoft.com/office/drawing/2014/main" val="2441556936"/>
                    </a:ext>
                  </a:extLst>
                </a:gridCol>
                <a:gridCol w="6242043">
                  <a:extLst>
                    <a:ext uri="{9D8B030D-6E8A-4147-A177-3AD203B41FA5}">
                      <a16:colId xmlns:a16="http://schemas.microsoft.com/office/drawing/2014/main" val="3222865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Seminar Agenda/Topic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8084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4:00 – 4:15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Registration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64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4:15 – 4:30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Welcome Speech and Setting 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742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4:30 – 5:00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Presentation on Startup Loan Preparation</a:t>
                      </a:r>
                    </a:p>
                    <a:p>
                      <a:r>
                        <a:rPr lang="en-US" sz="2200" b="1" dirty="0"/>
                        <a:t>Speaker:</a:t>
                      </a:r>
                      <a:r>
                        <a:rPr lang="en-US" sz="2200" dirty="0"/>
                        <a:t> Dr. Nazmul Arefin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2372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5:00 – 5:45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Presentation on Startup Loan &amp; Investment</a:t>
                      </a:r>
                    </a:p>
                    <a:p>
                      <a:r>
                        <a:rPr lang="en-US" sz="2200" b="1" dirty="0"/>
                        <a:t>Speaker:</a:t>
                      </a:r>
                      <a:r>
                        <a:rPr lang="en-US" sz="2200" dirty="0"/>
                        <a:t> Mohsinur Rahman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688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5:45 – 7:00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Open Discussion &amp; Q/A with Founders</a:t>
                      </a:r>
                    </a:p>
                    <a:p>
                      <a:r>
                        <a:rPr lang="en-US" sz="2200" b="1" dirty="0"/>
                        <a:t>Guest:</a:t>
                      </a:r>
                      <a:r>
                        <a:rPr lang="en-US" sz="2200" dirty="0"/>
                        <a:t> Mohsinur Rahman</a:t>
                      </a:r>
                    </a:p>
                    <a:p>
                      <a:r>
                        <a:rPr lang="en-US" sz="2200" b="1" dirty="0"/>
                        <a:t>Host:</a:t>
                      </a:r>
                      <a:r>
                        <a:rPr lang="en-US" sz="2200" dirty="0"/>
                        <a:t> Waliullah Bhuiyan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472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7:00 – 7:30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Support from Light of Hope Ventures</a:t>
                      </a:r>
                    </a:p>
                    <a:p>
                      <a:r>
                        <a:rPr lang="en-US" sz="2200" b="1" dirty="0"/>
                        <a:t>Speaker:</a:t>
                      </a:r>
                      <a:r>
                        <a:rPr lang="en-US" sz="2200" dirty="0"/>
                        <a:t> Waliullah Bhuiyan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73827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7:30 – 8:00 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Open Networking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999784"/>
                  </a:ext>
                </a:extLst>
              </a:tr>
            </a:tbl>
          </a:graphicData>
        </a:graphic>
      </p:graphicFrame>
      <p:pic>
        <p:nvPicPr>
          <p:cNvPr id="4" name="Google Shape;149;p6">
            <a:extLst>
              <a:ext uri="{FF2B5EF4-FFF2-40B4-BE49-F238E27FC236}">
                <a16:creationId xmlns:a16="http://schemas.microsoft.com/office/drawing/2014/main" id="{EB63DCA7-4041-EA84-B930-F204BE5AB03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50;p6">
            <a:extLst>
              <a:ext uri="{FF2B5EF4-FFF2-40B4-BE49-F238E27FC236}">
                <a16:creationId xmlns:a16="http://schemas.microsoft.com/office/drawing/2014/main" id="{43D7413A-DFBC-B4B2-E873-56FB550B5FC8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34968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6D2EC774-A0DC-40E6-E1A3-026CAADFF518}"/>
              </a:ext>
            </a:extLst>
          </p:cNvPr>
          <p:cNvSpPr/>
          <p:nvPr/>
        </p:nvSpPr>
        <p:spPr>
          <a:xfrm>
            <a:off x="3437262" y="183049"/>
            <a:ext cx="4988281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Mentorship Program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221D1D8B-F75A-869A-8EF3-A56CE266C592}"/>
              </a:ext>
            </a:extLst>
          </p:cNvPr>
          <p:cNvSpPr txBox="1"/>
          <p:nvPr/>
        </p:nvSpPr>
        <p:spPr>
          <a:xfrm>
            <a:off x="1217017" y="1063285"/>
            <a:ext cx="10005000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During </a:t>
            </a:r>
            <a:r>
              <a:rPr lang="en-US" sz="23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3-month Mentorship program</a:t>
            </a: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, the Founders will get direct one-to-one and group mentorship from the most successful founders and entrepreneurs from relevant industries. </a:t>
            </a: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endParaRPr lang="en-US"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3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They will pitch their business to investor and financer also after graduating. </a:t>
            </a:r>
            <a:endParaRPr sz="23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8B9D6-179F-2D46-69B4-17BC4FC9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307" y="3504502"/>
            <a:ext cx="6958693" cy="335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8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36deae70170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g36deae70170_1_0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1" name="Google Shape;211;g36deae70170_1_0"/>
          <p:cNvSpPr txBox="1"/>
          <p:nvPr/>
        </p:nvSpPr>
        <p:spPr>
          <a:xfrm>
            <a:off x="459800" y="1434002"/>
            <a:ext cx="6507057" cy="2086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📆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Program Duration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3 months</a:t>
            </a: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🧩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 Sessions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6 thematic sessions +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optional 1-on-1 mentoring</a:t>
            </a: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🕘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Session Timing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: Every 2 weeks,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9:00 PM – 11:00 PM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g36deae70170_1_0"/>
          <p:cNvSpPr txBox="1"/>
          <p:nvPr/>
        </p:nvSpPr>
        <p:spPr>
          <a:xfrm>
            <a:off x="6966857" y="1351712"/>
            <a:ext cx="4675500" cy="165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🙋 1-on-1 Mentorship</a:t>
            </a:r>
            <a:endParaRPr sz="16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Customized guidance from Sector Specific expert mentors</a:t>
            </a: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●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Schedule upon request (notify before)</a:t>
            </a: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g36deae70170_1_0"/>
          <p:cNvSpPr txBox="1"/>
          <p:nvPr/>
        </p:nvSpPr>
        <p:spPr>
          <a:xfrm>
            <a:off x="459800" y="4910275"/>
            <a:ext cx="1562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Business Growth Foundations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4" name="Google Shape;214;g36deae70170_1_0"/>
          <p:cNvSpPr txBox="1"/>
          <p:nvPr/>
        </p:nvSpPr>
        <p:spPr>
          <a:xfrm>
            <a:off x="2041800" y="4910275"/>
            <a:ext cx="19272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Customer Acquisition &amp; Retention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g36deae70170_1_0"/>
          <p:cNvSpPr txBox="1"/>
          <p:nvPr/>
        </p:nvSpPr>
        <p:spPr>
          <a:xfrm>
            <a:off x="3912689" y="4910275"/>
            <a:ext cx="23142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Branding &amp; Marketing Essentials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g36deae70170_1_0"/>
          <p:cNvSpPr txBox="1"/>
          <p:nvPr/>
        </p:nvSpPr>
        <p:spPr>
          <a:xfrm>
            <a:off x="6170606" y="4910275"/>
            <a:ext cx="18111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Revenue Model &amp; Financial Planning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g36deae70170_1_0"/>
          <p:cNvSpPr txBox="1"/>
          <p:nvPr/>
        </p:nvSpPr>
        <p:spPr>
          <a:xfrm>
            <a:off x="7925411" y="4910275"/>
            <a:ext cx="17613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Operations &amp; Process Design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8" name="Google Shape;218;g36deae70170_1_0"/>
          <p:cNvSpPr txBox="1"/>
          <p:nvPr/>
        </p:nvSpPr>
        <p:spPr>
          <a:xfrm>
            <a:off x="9630400" y="4910275"/>
            <a:ext cx="21018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Pitching &amp; Investment Readiness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0" name="Google Shape;220;g36deae70170_1_0"/>
          <p:cNvSpPr/>
          <p:nvPr/>
        </p:nvSpPr>
        <p:spPr>
          <a:xfrm>
            <a:off x="921937" y="4380650"/>
            <a:ext cx="637826" cy="529618"/>
          </a:xfrm>
          <a:custGeom>
            <a:avLst/>
            <a:gdLst/>
            <a:ahLst/>
            <a:cxnLst/>
            <a:rect l="l" t="t" r="r" b="b"/>
            <a:pathLst>
              <a:path w="1054258" h="1059237" extrusionOk="0">
                <a:moveTo>
                  <a:pt x="0" y="0"/>
                </a:moveTo>
                <a:lnTo>
                  <a:pt x="1054258" y="0"/>
                </a:lnTo>
                <a:lnTo>
                  <a:pt x="1054258" y="1059237"/>
                </a:lnTo>
                <a:lnTo>
                  <a:pt x="0" y="1059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1" name="Google Shape;221;g36deae70170_1_0"/>
          <p:cNvSpPr/>
          <p:nvPr/>
        </p:nvSpPr>
        <p:spPr>
          <a:xfrm>
            <a:off x="2648713" y="4354849"/>
            <a:ext cx="637171" cy="581229"/>
          </a:xfrm>
          <a:custGeom>
            <a:avLst/>
            <a:gdLst/>
            <a:ahLst/>
            <a:cxnLst/>
            <a:rect l="l" t="t" r="r" b="b"/>
            <a:pathLst>
              <a:path w="863960" h="777564" extrusionOk="0">
                <a:moveTo>
                  <a:pt x="0" y="0"/>
                </a:moveTo>
                <a:lnTo>
                  <a:pt x="863960" y="0"/>
                </a:lnTo>
                <a:lnTo>
                  <a:pt x="863960" y="777564"/>
                </a:lnTo>
                <a:lnTo>
                  <a:pt x="0" y="777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2" name="Google Shape;222;g36deae70170_1_0"/>
          <p:cNvSpPr/>
          <p:nvPr/>
        </p:nvSpPr>
        <p:spPr>
          <a:xfrm>
            <a:off x="4833902" y="4409568"/>
            <a:ext cx="471787" cy="471787"/>
          </a:xfrm>
          <a:custGeom>
            <a:avLst/>
            <a:gdLst/>
            <a:ahLst/>
            <a:cxnLst/>
            <a:rect l="l" t="t" r="r" b="b"/>
            <a:pathLst>
              <a:path w="471787" h="471787" extrusionOk="0">
                <a:moveTo>
                  <a:pt x="0" y="0"/>
                </a:moveTo>
                <a:lnTo>
                  <a:pt x="471787" y="0"/>
                </a:lnTo>
                <a:lnTo>
                  <a:pt x="471787" y="471787"/>
                </a:lnTo>
                <a:lnTo>
                  <a:pt x="0" y="4717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g36deae70170_1_0"/>
          <p:cNvSpPr/>
          <p:nvPr/>
        </p:nvSpPr>
        <p:spPr>
          <a:xfrm>
            <a:off x="10411025" y="4325637"/>
            <a:ext cx="540555" cy="581499"/>
          </a:xfrm>
          <a:custGeom>
            <a:avLst/>
            <a:gdLst/>
            <a:ahLst/>
            <a:cxnLst/>
            <a:rect l="l" t="t" r="r" b="b"/>
            <a:pathLst>
              <a:path w="612527" h="632064" extrusionOk="0">
                <a:moveTo>
                  <a:pt x="0" y="0"/>
                </a:moveTo>
                <a:lnTo>
                  <a:pt x="612527" y="0"/>
                </a:lnTo>
                <a:lnTo>
                  <a:pt x="612527" y="632064"/>
                </a:lnTo>
                <a:lnTo>
                  <a:pt x="0" y="632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g36deae70170_1_0"/>
          <p:cNvSpPr/>
          <p:nvPr/>
        </p:nvSpPr>
        <p:spPr>
          <a:xfrm>
            <a:off x="6828888" y="4329575"/>
            <a:ext cx="408184" cy="631775"/>
          </a:xfrm>
          <a:custGeom>
            <a:avLst/>
            <a:gdLst/>
            <a:ahLst/>
            <a:cxnLst/>
            <a:rect l="l" t="t" r="r" b="b"/>
            <a:pathLst>
              <a:path w="297402" h="445697" extrusionOk="0">
                <a:moveTo>
                  <a:pt x="0" y="0"/>
                </a:moveTo>
                <a:lnTo>
                  <a:pt x="297402" y="0"/>
                </a:lnTo>
                <a:lnTo>
                  <a:pt x="297402" y="445697"/>
                </a:lnTo>
                <a:lnTo>
                  <a:pt x="0" y="4456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g36deae70170_1_0"/>
          <p:cNvSpPr/>
          <p:nvPr/>
        </p:nvSpPr>
        <p:spPr>
          <a:xfrm>
            <a:off x="8490025" y="4351723"/>
            <a:ext cx="540396" cy="529335"/>
          </a:xfrm>
          <a:custGeom>
            <a:avLst/>
            <a:gdLst/>
            <a:ahLst/>
            <a:cxnLst/>
            <a:rect l="l" t="t" r="r" b="b"/>
            <a:pathLst>
              <a:path w="632042" h="632042" extrusionOk="0">
                <a:moveTo>
                  <a:pt x="0" y="0"/>
                </a:moveTo>
                <a:lnTo>
                  <a:pt x="632043" y="0"/>
                </a:lnTo>
                <a:lnTo>
                  <a:pt x="632043" y="632042"/>
                </a:lnTo>
                <a:lnTo>
                  <a:pt x="0" y="632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6F74A63E-C0DA-EF0C-B4B9-74DA33BB2658}"/>
              </a:ext>
            </a:extLst>
          </p:cNvPr>
          <p:cNvSpPr/>
          <p:nvPr/>
        </p:nvSpPr>
        <p:spPr>
          <a:xfrm>
            <a:off x="3437262" y="183049"/>
            <a:ext cx="4988281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3-Month Mentorship Program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26;p14">
            <a:extLst>
              <a:ext uri="{FF2B5EF4-FFF2-40B4-BE49-F238E27FC236}">
                <a16:creationId xmlns:a16="http://schemas.microsoft.com/office/drawing/2014/main" id="{A84270B3-9910-0170-14D7-AF400C209CDF}"/>
              </a:ext>
            </a:extLst>
          </p:cNvPr>
          <p:cNvSpPr/>
          <p:nvPr/>
        </p:nvSpPr>
        <p:spPr>
          <a:xfrm>
            <a:off x="4248477" y="3616727"/>
            <a:ext cx="3343516" cy="358742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Core Topics (12 Classes)</a:t>
            </a:r>
            <a:endParaRPr sz="18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6b7ac43956_0_52"/>
          <p:cNvSpPr/>
          <p:nvPr/>
        </p:nvSpPr>
        <p:spPr>
          <a:xfrm>
            <a:off x="1099524" y="1543142"/>
            <a:ext cx="1873415" cy="2007230"/>
          </a:xfrm>
          <a:custGeom>
            <a:avLst/>
            <a:gdLst/>
            <a:ahLst/>
            <a:cxnLst/>
            <a:rect l="l" t="t" r="r" b="b"/>
            <a:pathLst>
              <a:path w="7646592" h="7646592" extrusionOk="0">
                <a:moveTo>
                  <a:pt x="0" y="0"/>
                </a:moveTo>
                <a:lnTo>
                  <a:pt x="7646592" y="0"/>
                </a:lnTo>
                <a:lnTo>
                  <a:pt x="7646592" y="7646592"/>
                </a:lnTo>
                <a:lnTo>
                  <a:pt x="0" y="7646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9" name="Google Shape;269;g36b7ac43956_0_52"/>
          <p:cNvSpPr/>
          <p:nvPr/>
        </p:nvSpPr>
        <p:spPr>
          <a:xfrm>
            <a:off x="283026" y="2922108"/>
            <a:ext cx="814797" cy="762417"/>
          </a:xfrm>
          <a:custGeom>
            <a:avLst/>
            <a:gdLst/>
            <a:ahLst/>
            <a:cxnLst/>
            <a:rect l="l" t="t" r="r" b="b"/>
            <a:pathLst>
              <a:path w="2327991" h="2327991" extrusionOk="0">
                <a:moveTo>
                  <a:pt x="0" y="0"/>
                </a:moveTo>
                <a:lnTo>
                  <a:pt x="2327992" y="0"/>
                </a:lnTo>
                <a:lnTo>
                  <a:pt x="2327992" y="2327992"/>
                </a:lnTo>
                <a:lnTo>
                  <a:pt x="0" y="2327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g36b7ac43956_0_52"/>
          <p:cNvSpPr/>
          <p:nvPr/>
        </p:nvSpPr>
        <p:spPr>
          <a:xfrm>
            <a:off x="3496290" y="1519136"/>
            <a:ext cx="2333967" cy="2333967"/>
          </a:xfrm>
          <a:custGeom>
            <a:avLst/>
            <a:gdLst/>
            <a:ahLst/>
            <a:cxnLst/>
            <a:rect l="l" t="t" r="r" b="b"/>
            <a:pathLst>
              <a:path w="7590138" h="7590138" extrusionOk="0">
                <a:moveTo>
                  <a:pt x="0" y="0"/>
                </a:moveTo>
                <a:lnTo>
                  <a:pt x="7590138" y="0"/>
                </a:lnTo>
                <a:lnTo>
                  <a:pt x="7590138" y="7590138"/>
                </a:lnTo>
                <a:lnTo>
                  <a:pt x="0" y="7590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1" name="Google Shape;271;g36b7ac43956_0_52"/>
          <p:cNvSpPr/>
          <p:nvPr/>
        </p:nvSpPr>
        <p:spPr>
          <a:xfrm>
            <a:off x="3075480" y="2945608"/>
            <a:ext cx="811456" cy="811456"/>
          </a:xfrm>
          <a:custGeom>
            <a:avLst/>
            <a:gdLst/>
            <a:ahLst/>
            <a:cxnLst/>
            <a:rect l="l" t="t" r="r" b="b"/>
            <a:pathLst>
              <a:path w="2555767" h="2555767" extrusionOk="0">
                <a:moveTo>
                  <a:pt x="0" y="0"/>
                </a:moveTo>
                <a:lnTo>
                  <a:pt x="2555767" y="0"/>
                </a:lnTo>
                <a:lnTo>
                  <a:pt x="2555767" y="2555767"/>
                </a:lnTo>
                <a:lnTo>
                  <a:pt x="0" y="25557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72" name="Google Shape;272;g36b7ac43956_0_52"/>
          <p:cNvGrpSpPr/>
          <p:nvPr/>
        </p:nvGrpSpPr>
        <p:grpSpPr>
          <a:xfrm>
            <a:off x="3075480" y="3488757"/>
            <a:ext cx="2617216" cy="393003"/>
            <a:chOff x="0" y="-28575"/>
            <a:chExt cx="2709333" cy="396132"/>
          </a:xfrm>
        </p:grpSpPr>
        <p:sp>
          <p:nvSpPr>
            <p:cNvPr id="273" name="Google Shape;273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74" name="Google Shape;274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5" name="Google Shape;275;g36b7ac43956_0_52"/>
          <p:cNvSpPr txBox="1"/>
          <p:nvPr/>
        </p:nvSpPr>
        <p:spPr>
          <a:xfrm>
            <a:off x="3149044" y="3538948"/>
            <a:ext cx="2280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Mahmud Rahman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g36b7ac43956_0_52"/>
          <p:cNvGrpSpPr/>
          <p:nvPr/>
        </p:nvGrpSpPr>
        <p:grpSpPr>
          <a:xfrm>
            <a:off x="283025" y="3489510"/>
            <a:ext cx="2692806" cy="392171"/>
            <a:chOff x="0" y="-28575"/>
            <a:chExt cx="2709333" cy="396132"/>
          </a:xfrm>
        </p:grpSpPr>
        <p:sp>
          <p:nvSpPr>
            <p:cNvPr id="278" name="Google Shape;278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79" name="Google Shape;279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g36b7ac43956_0_52"/>
          <p:cNvSpPr txBox="1"/>
          <p:nvPr/>
        </p:nvSpPr>
        <p:spPr>
          <a:xfrm>
            <a:off x="355714" y="3515797"/>
            <a:ext cx="2617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Diptha Saha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36b7ac43956_0_52"/>
          <p:cNvSpPr txBox="1"/>
          <p:nvPr/>
        </p:nvSpPr>
        <p:spPr>
          <a:xfrm>
            <a:off x="305879" y="3905806"/>
            <a:ext cx="26172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Co-founder &amp; COO,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Agroshift</a:t>
            </a:r>
            <a:endParaRPr sz="1200" b="0" i="0" u="none" strike="noStrike" cap="none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36b7ac43956_0_52"/>
          <p:cNvSpPr/>
          <p:nvPr/>
        </p:nvSpPr>
        <p:spPr>
          <a:xfrm>
            <a:off x="5950701" y="1198325"/>
            <a:ext cx="2427986" cy="2423839"/>
          </a:xfrm>
          <a:custGeom>
            <a:avLst/>
            <a:gdLst/>
            <a:ahLst/>
            <a:cxnLst/>
            <a:rect l="l" t="t" r="r" b="b"/>
            <a:pathLst>
              <a:path w="9521512" h="9322456" extrusionOk="0">
                <a:moveTo>
                  <a:pt x="0" y="0"/>
                </a:moveTo>
                <a:lnTo>
                  <a:pt x="9521512" y="0"/>
                </a:lnTo>
                <a:lnTo>
                  <a:pt x="9521512" y="9322455"/>
                </a:lnTo>
                <a:lnTo>
                  <a:pt x="0" y="9322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3" name="Google Shape;283;g36b7ac43956_0_52"/>
          <p:cNvSpPr/>
          <p:nvPr/>
        </p:nvSpPr>
        <p:spPr>
          <a:xfrm>
            <a:off x="6071308" y="3063431"/>
            <a:ext cx="412569" cy="394367"/>
          </a:xfrm>
          <a:custGeom>
            <a:avLst/>
            <a:gdLst/>
            <a:ahLst/>
            <a:cxnLst/>
            <a:rect l="l" t="t" r="r" b="b"/>
            <a:pathLst>
              <a:path w="1213438" h="1213438" extrusionOk="0">
                <a:moveTo>
                  <a:pt x="0" y="0"/>
                </a:moveTo>
                <a:lnTo>
                  <a:pt x="1213438" y="0"/>
                </a:lnTo>
                <a:lnTo>
                  <a:pt x="1213438" y="1213438"/>
                </a:lnTo>
                <a:lnTo>
                  <a:pt x="0" y="1213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284" name="Google Shape;284;g36b7ac43956_0_5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5" name="Google Shape;285;g36b7ac43956_0_52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6" name="Google Shape;286;g36b7ac43956_0_52"/>
          <p:cNvGrpSpPr/>
          <p:nvPr/>
        </p:nvGrpSpPr>
        <p:grpSpPr>
          <a:xfrm>
            <a:off x="5792469" y="3488673"/>
            <a:ext cx="2489064" cy="393003"/>
            <a:chOff x="0" y="-28575"/>
            <a:chExt cx="2709333" cy="396132"/>
          </a:xfrm>
        </p:grpSpPr>
        <p:sp>
          <p:nvSpPr>
            <p:cNvPr id="287" name="Google Shape;287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88" name="Google Shape;288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g36b7ac43956_0_52"/>
          <p:cNvSpPr txBox="1"/>
          <p:nvPr/>
        </p:nvSpPr>
        <p:spPr>
          <a:xfrm>
            <a:off x="5898770" y="3515797"/>
            <a:ext cx="24285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Mujahidul (Jahid) Islam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36b7ac43956_0_52"/>
          <p:cNvSpPr/>
          <p:nvPr/>
        </p:nvSpPr>
        <p:spPr>
          <a:xfrm>
            <a:off x="4974680" y="3838802"/>
            <a:ext cx="2142161" cy="2155065"/>
          </a:xfrm>
          <a:custGeom>
            <a:avLst/>
            <a:gdLst/>
            <a:ahLst/>
            <a:cxnLst/>
            <a:rect l="l" t="t" r="r" b="b"/>
            <a:pathLst>
              <a:path w="8400631" h="8451237" extrusionOk="0">
                <a:moveTo>
                  <a:pt x="0" y="0"/>
                </a:moveTo>
                <a:lnTo>
                  <a:pt x="8400632" y="0"/>
                </a:lnTo>
                <a:lnTo>
                  <a:pt x="8400632" y="8451237"/>
                </a:lnTo>
                <a:lnTo>
                  <a:pt x="0" y="8451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92" name="Google Shape;292;g36b7ac43956_0_52"/>
          <p:cNvGrpSpPr/>
          <p:nvPr/>
        </p:nvGrpSpPr>
        <p:grpSpPr>
          <a:xfrm>
            <a:off x="4559939" y="5824776"/>
            <a:ext cx="2501256" cy="364283"/>
            <a:chOff x="0" y="-28575"/>
            <a:chExt cx="2709333" cy="396132"/>
          </a:xfrm>
        </p:grpSpPr>
        <p:sp>
          <p:nvSpPr>
            <p:cNvPr id="293" name="Google Shape;293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294" name="Google Shape;294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g36b7ac43956_0_52"/>
          <p:cNvSpPr txBox="1"/>
          <p:nvPr/>
        </p:nvSpPr>
        <p:spPr>
          <a:xfrm>
            <a:off x="4627484" y="5849189"/>
            <a:ext cx="1946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Omer Sharif Ibney Hai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96" name="Google Shape;296;g36b7ac43956_0_52"/>
          <p:cNvSpPr txBox="1"/>
          <p:nvPr/>
        </p:nvSpPr>
        <p:spPr>
          <a:xfrm>
            <a:off x="4570795" y="6182033"/>
            <a:ext cx="24336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Founder, Next Leaders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7" name="Google Shape;297;g36b7ac43956_0_52"/>
          <p:cNvSpPr/>
          <p:nvPr/>
        </p:nvSpPr>
        <p:spPr>
          <a:xfrm>
            <a:off x="8536025" y="3886304"/>
            <a:ext cx="2159280" cy="2159280"/>
          </a:xfrm>
          <a:custGeom>
            <a:avLst/>
            <a:gdLst/>
            <a:ahLst/>
            <a:cxnLst/>
            <a:rect l="l" t="t" r="r" b="b"/>
            <a:pathLst>
              <a:path w="8637118" h="8637118" extrusionOk="0">
                <a:moveTo>
                  <a:pt x="0" y="0"/>
                </a:moveTo>
                <a:lnTo>
                  <a:pt x="8637118" y="0"/>
                </a:lnTo>
                <a:lnTo>
                  <a:pt x="8637118" y="8637119"/>
                </a:lnTo>
                <a:lnTo>
                  <a:pt x="0" y="86371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98" name="Google Shape;298;g36b7ac43956_0_52"/>
          <p:cNvGrpSpPr/>
          <p:nvPr/>
        </p:nvGrpSpPr>
        <p:grpSpPr>
          <a:xfrm>
            <a:off x="7874895" y="5820817"/>
            <a:ext cx="2312145" cy="365075"/>
            <a:chOff x="0" y="-28575"/>
            <a:chExt cx="2709333" cy="396132"/>
          </a:xfrm>
        </p:grpSpPr>
        <p:sp>
          <p:nvSpPr>
            <p:cNvPr id="299" name="Google Shape;299;g36b7ac43956_0_5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00" name="Google Shape;300;g36b7ac43956_0_5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g36b7ac43956_0_52"/>
          <p:cNvSpPr txBox="1"/>
          <p:nvPr/>
        </p:nvSpPr>
        <p:spPr>
          <a:xfrm>
            <a:off x="7973630" y="5846009"/>
            <a:ext cx="17403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Morin Talukder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02" name="Google Shape;302;g36b7ac43956_0_52"/>
          <p:cNvSpPr txBox="1"/>
          <p:nvPr/>
        </p:nvSpPr>
        <p:spPr>
          <a:xfrm>
            <a:off x="7909021" y="6202402"/>
            <a:ext cx="2433599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Co-Founder &amp; CEO,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Pickaboo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3" name="Google Shape;303;g36b7ac43956_0_52"/>
          <p:cNvSpPr/>
          <p:nvPr/>
        </p:nvSpPr>
        <p:spPr>
          <a:xfrm>
            <a:off x="7861968" y="5489136"/>
            <a:ext cx="849643" cy="287997"/>
          </a:xfrm>
          <a:custGeom>
            <a:avLst/>
            <a:gdLst/>
            <a:ahLst/>
            <a:cxnLst/>
            <a:rect l="l" t="t" r="r" b="b"/>
            <a:pathLst>
              <a:path w="2718857" h="921591" extrusionOk="0">
                <a:moveTo>
                  <a:pt x="0" y="0"/>
                </a:moveTo>
                <a:lnTo>
                  <a:pt x="2718857" y="0"/>
                </a:lnTo>
                <a:lnTo>
                  <a:pt x="2718857" y="921591"/>
                </a:lnTo>
                <a:lnTo>
                  <a:pt x="0" y="9215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4" name="Google Shape;304;g36b7ac43956_0_52"/>
          <p:cNvSpPr/>
          <p:nvPr/>
        </p:nvSpPr>
        <p:spPr>
          <a:xfrm>
            <a:off x="4508071" y="5409331"/>
            <a:ext cx="872864" cy="376235"/>
          </a:xfrm>
          <a:custGeom>
            <a:avLst/>
            <a:gdLst/>
            <a:ahLst/>
            <a:cxnLst/>
            <a:rect l="l" t="t" r="r" b="b"/>
            <a:pathLst>
              <a:path w="1827987" h="787926" extrusionOk="0">
                <a:moveTo>
                  <a:pt x="0" y="0"/>
                </a:moveTo>
                <a:lnTo>
                  <a:pt x="1827988" y="0"/>
                </a:lnTo>
                <a:lnTo>
                  <a:pt x="1827988" y="787926"/>
                </a:lnTo>
                <a:lnTo>
                  <a:pt x="0" y="787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l="-19794" t="-160604" r="-30423" b="-232273"/>
            </a:stretch>
          </a:blipFill>
          <a:ln>
            <a:noFill/>
          </a:ln>
        </p:spPr>
      </p:sp>
      <p:sp>
        <p:nvSpPr>
          <p:cNvPr id="305" name="Google Shape;305;g36b7ac43956_0_52"/>
          <p:cNvSpPr/>
          <p:nvPr/>
        </p:nvSpPr>
        <p:spPr>
          <a:xfrm>
            <a:off x="4186013" y="5323379"/>
            <a:ext cx="452663" cy="452663"/>
          </a:xfrm>
          <a:custGeom>
            <a:avLst/>
            <a:gdLst/>
            <a:ahLst/>
            <a:cxnLst/>
            <a:rect l="l" t="t" r="r" b="b"/>
            <a:pathLst>
              <a:path w="947986" h="947986" extrusionOk="0">
                <a:moveTo>
                  <a:pt x="0" y="0"/>
                </a:moveTo>
                <a:lnTo>
                  <a:pt x="947985" y="0"/>
                </a:lnTo>
                <a:lnTo>
                  <a:pt x="947985" y="947986"/>
                </a:lnTo>
                <a:lnTo>
                  <a:pt x="0" y="947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6" name="Google Shape;306;g36b7ac43956_0_52"/>
          <p:cNvSpPr/>
          <p:nvPr/>
        </p:nvSpPr>
        <p:spPr>
          <a:xfrm>
            <a:off x="4041519" y="4960903"/>
            <a:ext cx="645929" cy="345357"/>
          </a:xfrm>
          <a:custGeom>
            <a:avLst/>
            <a:gdLst/>
            <a:ahLst/>
            <a:cxnLst/>
            <a:rect l="l" t="t" r="r" b="b"/>
            <a:pathLst>
              <a:path w="1352730" h="723261" extrusionOk="0">
                <a:moveTo>
                  <a:pt x="0" y="0"/>
                </a:moveTo>
                <a:lnTo>
                  <a:pt x="1352729" y="0"/>
                </a:lnTo>
                <a:lnTo>
                  <a:pt x="1352729" y="723261"/>
                </a:lnTo>
                <a:lnTo>
                  <a:pt x="0" y="723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7" name="Google Shape;307;g36b7ac43956_0_52"/>
          <p:cNvSpPr/>
          <p:nvPr/>
        </p:nvSpPr>
        <p:spPr>
          <a:xfrm>
            <a:off x="4631752" y="5167087"/>
            <a:ext cx="851021" cy="269836"/>
          </a:xfrm>
          <a:custGeom>
            <a:avLst/>
            <a:gdLst/>
            <a:ahLst/>
            <a:cxnLst/>
            <a:rect l="l" t="t" r="r" b="b"/>
            <a:pathLst>
              <a:path w="1782243" h="565101" extrusionOk="0">
                <a:moveTo>
                  <a:pt x="0" y="0"/>
                </a:moveTo>
                <a:lnTo>
                  <a:pt x="1782242" y="0"/>
                </a:lnTo>
                <a:lnTo>
                  <a:pt x="1782242" y="565102"/>
                </a:lnTo>
                <a:lnTo>
                  <a:pt x="0" y="5651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l="-44655" t="-300472" r="-6605" b="-274155"/>
            </a:stretch>
          </a:blipFill>
          <a:ln>
            <a:noFill/>
          </a:ln>
        </p:spPr>
      </p:sp>
      <p:sp>
        <p:nvSpPr>
          <p:cNvPr id="308" name="Google Shape;308;g36b7ac43956_0_52"/>
          <p:cNvSpPr txBox="1"/>
          <p:nvPr/>
        </p:nvSpPr>
        <p:spPr>
          <a:xfrm>
            <a:off x="8644350" y="1967500"/>
            <a:ext cx="3000000" cy="1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48"/>
              <a:buFont typeface="Arial"/>
              <a:buNone/>
            </a:pPr>
            <a:r>
              <a:rPr lang="en-US" sz="3548" b="0" i="0" u="none" strike="noStrike" cap="none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Agro &amp; Agritech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6b7ac43956_0_52"/>
          <p:cNvSpPr txBox="1"/>
          <p:nvPr/>
        </p:nvSpPr>
        <p:spPr>
          <a:xfrm>
            <a:off x="875450" y="5063075"/>
            <a:ext cx="3000000" cy="7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48"/>
              <a:buFont typeface="Arial"/>
              <a:buNone/>
            </a:pPr>
            <a:r>
              <a:rPr lang="en-US" sz="3448" b="0" i="0" u="none" strike="noStrike" cap="none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E-Commerce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1631771F-F1F6-8432-438F-26FB2F6FAB6B}"/>
              </a:ext>
            </a:extLst>
          </p:cNvPr>
          <p:cNvSpPr/>
          <p:nvPr/>
        </p:nvSpPr>
        <p:spPr>
          <a:xfrm>
            <a:off x="3437262" y="95963"/>
            <a:ext cx="4941425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Industry Specific Mentors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D67E388E-1801-8EF7-F67A-67C133CD5A88}"/>
              </a:ext>
            </a:extLst>
          </p:cNvPr>
          <p:cNvSpPr txBox="1"/>
          <p:nvPr/>
        </p:nvSpPr>
        <p:spPr>
          <a:xfrm>
            <a:off x="1217017" y="834684"/>
            <a:ext cx="10005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Founders will get direct one-to-one and group mentorship from the most successful founders and entrepreneurs from relevant industries.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Google Shape;281;g36b7ac43956_0_52">
            <a:extLst>
              <a:ext uri="{FF2B5EF4-FFF2-40B4-BE49-F238E27FC236}">
                <a16:creationId xmlns:a16="http://schemas.microsoft.com/office/drawing/2014/main" id="{A3C5D6D3-0CB8-51AE-EAE8-29BA20EB11F1}"/>
              </a:ext>
            </a:extLst>
          </p:cNvPr>
          <p:cNvSpPr txBox="1"/>
          <p:nvPr/>
        </p:nvSpPr>
        <p:spPr>
          <a:xfrm>
            <a:off x="3092869" y="3905019"/>
            <a:ext cx="26172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Co-founder,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WeGro</a:t>
            </a:r>
            <a:endParaRPr sz="1200" b="0" i="0" u="none" strike="noStrike" cap="none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281;g36b7ac43956_0_52">
            <a:extLst>
              <a:ext uri="{FF2B5EF4-FFF2-40B4-BE49-F238E27FC236}">
                <a16:creationId xmlns:a16="http://schemas.microsoft.com/office/drawing/2014/main" id="{23B950C8-2D81-440D-F5F4-0192AAE49BD9}"/>
              </a:ext>
            </a:extLst>
          </p:cNvPr>
          <p:cNvSpPr txBox="1"/>
          <p:nvPr/>
        </p:nvSpPr>
        <p:spPr>
          <a:xfrm>
            <a:off x="5835786" y="3882770"/>
            <a:ext cx="26172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ounder,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FresieFarm</a:t>
            </a:r>
            <a:endParaRPr sz="1200" b="0" i="0" u="none" strike="noStrike" cap="none" dirty="0">
              <a:solidFill>
                <a:srgbClr val="FF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6bd52e457f_1_42"/>
          <p:cNvSpPr txBox="1"/>
          <p:nvPr/>
        </p:nvSpPr>
        <p:spPr>
          <a:xfrm>
            <a:off x="283025" y="453250"/>
            <a:ext cx="106803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 i="0" u="none" strike="noStrike" cap="none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Industry Specific Mentors </a:t>
            </a:r>
            <a:endParaRPr sz="1600" b="1" i="0" u="none" strike="noStrike" cap="none">
              <a:solidFill>
                <a:srgbClr val="FFFFFF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sp>
        <p:nvSpPr>
          <p:cNvPr id="316" name="Google Shape;316;g36bd52e457f_1_42"/>
          <p:cNvSpPr/>
          <p:nvPr/>
        </p:nvSpPr>
        <p:spPr>
          <a:xfrm>
            <a:off x="869775" y="363306"/>
            <a:ext cx="2686540" cy="2713677"/>
          </a:xfrm>
          <a:custGeom>
            <a:avLst/>
            <a:gdLst/>
            <a:ahLst/>
            <a:cxnLst/>
            <a:rect l="l" t="t" r="r" b="b"/>
            <a:pathLst>
              <a:path w="10854707" h="10854707" extrusionOk="0">
                <a:moveTo>
                  <a:pt x="0" y="0"/>
                </a:moveTo>
                <a:lnTo>
                  <a:pt x="10854707" y="0"/>
                </a:lnTo>
                <a:lnTo>
                  <a:pt x="10854707" y="10854707"/>
                </a:lnTo>
                <a:lnTo>
                  <a:pt x="0" y="108547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17" name="Google Shape;317;g36bd52e457f_1_42"/>
          <p:cNvGrpSpPr/>
          <p:nvPr/>
        </p:nvGrpSpPr>
        <p:grpSpPr>
          <a:xfrm>
            <a:off x="557442" y="2723542"/>
            <a:ext cx="2529704" cy="368442"/>
            <a:chOff x="0" y="-28575"/>
            <a:chExt cx="2709333" cy="396132"/>
          </a:xfrm>
        </p:grpSpPr>
        <p:sp>
          <p:nvSpPr>
            <p:cNvPr id="318" name="Google Shape;318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19" name="Google Shape;319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g36bd52e457f_1_42"/>
          <p:cNvSpPr txBox="1"/>
          <p:nvPr/>
        </p:nvSpPr>
        <p:spPr>
          <a:xfrm>
            <a:off x="625755" y="2759120"/>
            <a:ext cx="196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Ishmam Chowdhury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1" name="Google Shape;321;g36bd52e457f_1_42"/>
          <p:cNvSpPr txBox="1"/>
          <p:nvPr/>
        </p:nvSpPr>
        <p:spPr>
          <a:xfrm>
            <a:off x="557442" y="3162085"/>
            <a:ext cx="262345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Chief Operating Officer,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Shikho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2" name="Google Shape;322;g36bd52e457f_1_42"/>
          <p:cNvSpPr/>
          <p:nvPr/>
        </p:nvSpPr>
        <p:spPr>
          <a:xfrm>
            <a:off x="499307" y="1977510"/>
            <a:ext cx="1022612" cy="1022612"/>
          </a:xfrm>
          <a:custGeom>
            <a:avLst/>
            <a:gdLst/>
            <a:ahLst/>
            <a:cxnLst/>
            <a:rect l="l" t="t" r="r" b="b"/>
            <a:pathLst>
              <a:path w="3220825" h="3220825" extrusionOk="0">
                <a:moveTo>
                  <a:pt x="0" y="0"/>
                </a:moveTo>
                <a:lnTo>
                  <a:pt x="3220825" y="0"/>
                </a:lnTo>
                <a:lnTo>
                  <a:pt x="3220825" y="3220825"/>
                </a:lnTo>
                <a:lnTo>
                  <a:pt x="0" y="3220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3" name="Google Shape;323;g36bd52e457f_1_42"/>
          <p:cNvSpPr/>
          <p:nvPr/>
        </p:nvSpPr>
        <p:spPr>
          <a:xfrm>
            <a:off x="3748814" y="956974"/>
            <a:ext cx="1889964" cy="1820281"/>
          </a:xfrm>
          <a:custGeom>
            <a:avLst/>
            <a:gdLst/>
            <a:ahLst/>
            <a:cxnLst/>
            <a:rect l="l" t="t" r="r" b="b"/>
            <a:pathLst>
              <a:path w="7793667" h="7281124" extrusionOk="0">
                <a:moveTo>
                  <a:pt x="0" y="0"/>
                </a:moveTo>
                <a:lnTo>
                  <a:pt x="7793666" y="0"/>
                </a:lnTo>
                <a:lnTo>
                  <a:pt x="7793666" y="7281124"/>
                </a:lnTo>
                <a:lnTo>
                  <a:pt x="0" y="7281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24" name="Google Shape;324;g36bd52e457f_1_42"/>
          <p:cNvGrpSpPr/>
          <p:nvPr/>
        </p:nvGrpSpPr>
        <p:grpSpPr>
          <a:xfrm>
            <a:off x="3180892" y="2733720"/>
            <a:ext cx="2458720" cy="369235"/>
            <a:chOff x="0" y="-28575"/>
            <a:chExt cx="2709333" cy="396132"/>
          </a:xfrm>
        </p:grpSpPr>
        <p:sp>
          <p:nvSpPr>
            <p:cNvPr id="325" name="Google Shape;325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26" name="Google Shape;326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7" name="Google Shape;327;g36bd52e457f_1_42"/>
          <p:cNvSpPr txBox="1"/>
          <p:nvPr/>
        </p:nvSpPr>
        <p:spPr>
          <a:xfrm>
            <a:off x="3250009" y="2780892"/>
            <a:ext cx="1968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Shahir Chowdhury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28" name="Google Shape;328;g36bd52e457f_1_42"/>
          <p:cNvSpPr txBox="1"/>
          <p:nvPr/>
        </p:nvSpPr>
        <p:spPr>
          <a:xfrm>
            <a:off x="3299222" y="3170070"/>
            <a:ext cx="2198064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Founder &amp; CEO,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Shikho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g36bd52e457f_1_42"/>
          <p:cNvSpPr/>
          <p:nvPr/>
        </p:nvSpPr>
        <p:spPr>
          <a:xfrm>
            <a:off x="3023678" y="2008420"/>
            <a:ext cx="1022612" cy="1022612"/>
          </a:xfrm>
          <a:custGeom>
            <a:avLst/>
            <a:gdLst/>
            <a:ahLst/>
            <a:cxnLst/>
            <a:rect l="l" t="t" r="r" b="b"/>
            <a:pathLst>
              <a:path w="3220825" h="3220825" extrusionOk="0">
                <a:moveTo>
                  <a:pt x="0" y="0"/>
                </a:moveTo>
                <a:lnTo>
                  <a:pt x="3220825" y="0"/>
                </a:lnTo>
                <a:lnTo>
                  <a:pt x="3220825" y="3220825"/>
                </a:lnTo>
                <a:lnTo>
                  <a:pt x="0" y="32208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0" name="Google Shape;330;g36bd52e457f_1_42"/>
          <p:cNvSpPr/>
          <p:nvPr/>
        </p:nvSpPr>
        <p:spPr>
          <a:xfrm>
            <a:off x="6531852" y="637344"/>
            <a:ext cx="1619144" cy="2428716"/>
          </a:xfrm>
          <a:custGeom>
            <a:avLst/>
            <a:gdLst/>
            <a:ahLst/>
            <a:cxnLst/>
            <a:rect l="l" t="t" r="r" b="b"/>
            <a:pathLst>
              <a:path w="6746432" h="10119648" extrusionOk="0">
                <a:moveTo>
                  <a:pt x="0" y="0"/>
                </a:moveTo>
                <a:lnTo>
                  <a:pt x="6746432" y="0"/>
                </a:lnTo>
                <a:lnTo>
                  <a:pt x="6746432" y="10119648"/>
                </a:lnTo>
                <a:lnTo>
                  <a:pt x="0" y="10119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1" name="Google Shape;331;g36bd52e457f_1_42"/>
          <p:cNvSpPr/>
          <p:nvPr/>
        </p:nvSpPr>
        <p:spPr>
          <a:xfrm>
            <a:off x="5833304" y="2478188"/>
            <a:ext cx="638394" cy="176622"/>
          </a:xfrm>
          <a:custGeom>
            <a:avLst/>
            <a:gdLst/>
            <a:ahLst/>
            <a:cxnLst/>
            <a:rect l="l" t="t" r="r" b="b"/>
            <a:pathLst>
              <a:path w="2479199" h="685912" extrusionOk="0">
                <a:moveTo>
                  <a:pt x="0" y="0"/>
                </a:moveTo>
                <a:lnTo>
                  <a:pt x="2479199" y="0"/>
                </a:lnTo>
                <a:lnTo>
                  <a:pt x="2479199" y="685912"/>
                </a:lnTo>
                <a:lnTo>
                  <a:pt x="0" y="685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32" name="Google Shape;332;g36bd52e457f_1_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g36bd52e457f_1_42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34" name="Google Shape;334;g36bd52e457f_1_42"/>
          <p:cNvGrpSpPr/>
          <p:nvPr/>
        </p:nvGrpSpPr>
        <p:grpSpPr>
          <a:xfrm>
            <a:off x="5733444" y="2733641"/>
            <a:ext cx="2338425" cy="369235"/>
            <a:chOff x="0" y="-28575"/>
            <a:chExt cx="2709333" cy="396132"/>
          </a:xfrm>
        </p:grpSpPr>
        <p:sp>
          <p:nvSpPr>
            <p:cNvPr id="335" name="Google Shape;335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36" name="Google Shape;336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g36bd52e457f_1_42"/>
          <p:cNvSpPr txBox="1"/>
          <p:nvPr/>
        </p:nvSpPr>
        <p:spPr>
          <a:xfrm>
            <a:off x="5833303" y="2759120"/>
            <a:ext cx="1760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Ayman Sadiq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38" name="Google Shape;338;g36bd52e457f_1_42"/>
          <p:cNvSpPr txBox="1"/>
          <p:nvPr/>
        </p:nvSpPr>
        <p:spPr>
          <a:xfrm>
            <a:off x="5830224" y="3147693"/>
            <a:ext cx="2206791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CEO, 10 Minute School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g36bd52e457f_1_42"/>
          <p:cNvSpPr/>
          <p:nvPr/>
        </p:nvSpPr>
        <p:spPr>
          <a:xfrm>
            <a:off x="5285846" y="3513264"/>
            <a:ext cx="2038924" cy="2038924"/>
          </a:xfrm>
          <a:custGeom>
            <a:avLst/>
            <a:gdLst/>
            <a:ahLst/>
            <a:cxnLst/>
            <a:rect l="l" t="t" r="r" b="b"/>
            <a:pathLst>
              <a:path w="7694054" h="7694054" extrusionOk="0">
                <a:moveTo>
                  <a:pt x="0" y="0"/>
                </a:moveTo>
                <a:lnTo>
                  <a:pt x="7694054" y="0"/>
                </a:lnTo>
                <a:lnTo>
                  <a:pt x="7694054" y="7694054"/>
                </a:lnTo>
                <a:lnTo>
                  <a:pt x="0" y="7694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40" name="Google Shape;340;g36bd52e457f_1_42"/>
          <p:cNvGrpSpPr/>
          <p:nvPr/>
        </p:nvGrpSpPr>
        <p:grpSpPr>
          <a:xfrm>
            <a:off x="4461456" y="5537930"/>
            <a:ext cx="2619925" cy="381554"/>
            <a:chOff x="0" y="-28575"/>
            <a:chExt cx="2709333" cy="396132"/>
          </a:xfrm>
        </p:grpSpPr>
        <p:sp>
          <p:nvSpPr>
            <p:cNvPr id="341" name="Google Shape;341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42" name="Google Shape;342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3" name="Google Shape;343;g36bd52e457f_1_42"/>
          <p:cNvSpPr txBox="1"/>
          <p:nvPr/>
        </p:nvSpPr>
        <p:spPr>
          <a:xfrm>
            <a:off x="4553976" y="5563500"/>
            <a:ext cx="203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 Asif Rahman</a:t>
            </a:r>
            <a:endParaRPr sz="1700" b="0" i="0" u="none" strike="noStrike" cap="none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44" name="Google Shape;344;g36bd52e457f_1_42"/>
          <p:cNvSpPr txBox="1"/>
          <p:nvPr/>
        </p:nvSpPr>
        <p:spPr>
          <a:xfrm>
            <a:off x="4468056" y="5930242"/>
            <a:ext cx="3503208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Serial Tech Founder,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WPDeveloper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Startise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xCloud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g36bd52e457f_1_42"/>
          <p:cNvSpPr/>
          <p:nvPr/>
        </p:nvSpPr>
        <p:spPr>
          <a:xfrm>
            <a:off x="4461458" y="4733041"/>
            <a:ext cx="925182" cy="972627"/>
          </a:xfrm>
          <a:custGeom>
            <a:avLst/>
            <a:gdLst/>
            <a:ahLst/>
            <a:cxnLst/>
            <a:rect l="l" t="t" r="r" b="b"/>
            <a:pathLst>
              <a:path w="2372261" h="2372261" extrusionOk="0">
                <a:moveTo>
                  <a:pt x="0" y="0"/>
                </a:moveTo>
                <a:lnTo>
                  <a:pt x="2372261" y="0"/>
                </a:lnTo>
                <a:lnTo>
                  <a:pt x="2372261" y="2372261"/>
                </a:lnTo>
                <a:lnTo>
                  <a:pt x="0" y="2372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6" name="Google Shape;346;g36bd52e457f_1_42"/>
          <p:cNvSpPr/>
          <p:nvPr/>
        </p:nvSpPr>
        <p:spPr>
          <a:xfrm>
            <a:off x="4532204" y="4733039"/>
            <a:ext cx="341436" cy="341436"/>
          </a:xfrm>
          <a:custGeom>
            <a:avLst/>
            <a:gdLst/>
            <a:ahLst/>
            <a:cxnLst/>
            <a:rect l="l" t="t" r="r" b="b"/>
            <a:pathLst>
              <a:path w="948433" h="948433" extrusionOk="0">
                <a:moveTo>
                  <a:pt x="0" y="0"/>
                </a:moveTo>
                <a:lnTo>
                  <a:pt x="948433" y="0"/>
                </a:lnTo>
                <a:lnTo>
                  <a:pt x="948433" y="948433"/>
                </a:lnTo>
                <a:lnTo>
                  <a:pt x="0" y="9484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7" name="Google Shape;347;g36bd52e457f_1_42"/>
          <p:cNvSpPr/>
          <p:nvPr/>
        </p:nvSpPr>
        <p:spPr>
          <a:xfrm>
            <a:off x="4872899" y="4664650"/>
            <a:ext cx="478521" cy="478521"/>
          </a:xfrm>
          <a:custGeom>
            <a:avLst/>
            <a:gdLst/>
            <a:ahLst/>
            <a:cxnLst/>
            <a:rect l="l" t="t" r="r" b="b"/>
            <a:pathLst>
              <a:path w="1329224" h="1329224" extrusionOk="0">
                <a:moveTo>
                  <a:pt x="0" y="0"/>
                </a:moveTo>
                <a:lnTo>
                  <a:pt x="1329224" y="0"/>
                </a:lnTo>
                <a:lnTo>
                  <a:pt x="1329224" y="1329224"/>
                </a:lnTo>
                <a:lnTo>
                  <a:pt x="0" y="1329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8" name="Google Shape;348;g36bd52e457f_1_42"/>
          <p:cNvSpPr/>
          <p:nvPr/>
        </p:nvSpPr>
        <p:spPr>
          <a:xfrm>
            <a:off x="8676377" y="3103725"/>
            <a:ext cx="1818152" cy="2728294"/>
          </a:xfrm>
          <a:custGeom>
            <a:avLst/>
            <a:gdLst/>
            <a:ahLst/>
            <a:cxnLst/>
            <a:rect l="l" t="t" r="r" b="b"/>
            <a:pathLst>
              <a:path w="7060786" h="10595318" extrusionOk="0">
                <a:moveTo>
                  <a:pt x="0" y="0"/>
                </a:moveTo>
                <a:lnTo>
                  <a:pt x="7060786" y="0"/>
                </a:lnTo>
                <a:lnTo>
                  <a:pt x="7060786" y="10595319"/>
                </a:lnTo>
                <a:lnTo>
                  <a:pt x="0" y="10595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49" name="Google Shape;349;g36bd52e457f_1_42"/>
          <p:cNvGrpSpPr/>
          <p:nvPr/>
        </p:nvGrpSpPr>
        <p:grpSpPr>
          <a:xfrm>
            <a:off x="7933599" y="5609984"/>
            <a:ext cx="2421873" cy="382386"/>
            <a:chOff x="0" y="-28575"/>
            <a:chExt cx="2709333" cy="396132"/>
          </a:xfrm>
        </p:grpSpPr>
        <p:sp>
          <p:nvSpPr>
            <p:cNvPr id="350" name="Google Shape;350;g36bd52e457f_1_42"/>
            <p:cNvSpPr/>
            <p:nvPr/>
          </p:nvSpPr>
          <p:spPr>
            <a:xfrm>
              <a:off x="0" y="0"/>
              <a:ext cx="2709333" cy="367557"/>
            </a:xfrm>
            <a:custGeom>
              <a:avLst/>
              <a:gdLst/>
              <a:ahLst/>
              <a:cxnLst/>
              <a:rect l="l" t="t" r="r" b="b"/>
              <a:pathLst>
                <a:path w="2709333" h="367557" extrusionOk="0">
                  <a:moveTo>
                    <a:pt x="0" y="0"/>
                  </a:moveTo>
                  <a:lnTo>
                    <a:pt x="2709333" y="0"/>
                  </a:lnTo>
                  <a:lnTo>
                    <a:pt x="2709333" y="367557"/>
                  </a:lnTo>
                  <a:lnTo>
                    <a:pt x="0" y="367557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</p:sp>
        <p:sp>
          <p:nvSpPr>
            <p:cNvPr id="351" name="Google Shape;351;g36bd52e457f_1_42"/>
            <p:cNvSpPr txBox="1"/>
            <p:nvPr/>
          </p:nvSpPr>
          <p:spPr>
            <a:xfrm>
              <a:off x="0" y="-28575"/>
              <a:ext cx="2709300" cy="396000"/>
            </a:xfrm>
            <a:prstGeom prst="rect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22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52;g36bd52e457f_1_42"/>
          <p:cNvSpPr txBox="1"/>
          <p:nvPr/>
        </p:nvSpPr>
        <p:spPr>
          <a:xfrm>
            <a:off x="8037016" y="5636370"/>
            <a:ext cx="18228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0" i="0" u="none" strike="noStrike" cap="none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M Majur Mahmud</a:t>
            </a:r>
            <a:endParaRPr sz="1700" b="0" i="0" u="none" strike="noStrike" cap="none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53" name="Google Shape;353;g36bd52e457f_1_42"/>
          <p:cNvSpPr txBox="1"/>
          <p:nvPr/>
        </p:nvSpPr>
        <p:spPr>
          <a:xfrm>
            <a:off x="8204625" y="5992830"/>
            <a:ext cx="2318400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President, </a:t>
            </a:r>
            <a:r>
              <a:rPr lang="en-US" sz="1200" b="1" i="0" u="none" strike="noStrike" cap="none" dirty="0" err="1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Datasoft</a:t>
            </a:r>
            <a:r>
              <a:rPr lang="en-US" sz="12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 System</a:t>
            </a:r>
            <a:endParaRPr sz="1200" b="1" i="0" u="none" strike="noStrike" cap="none" dirty="0">
              <a:solidFill>
                <a:srgbClr val="FF66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g36bd52e457f_1_42"/>
          <p:cNvSpPr/>
          <p:nvPr/>
        </p:nvSpPr>
        <p:spPr>
          <a:xfrm>
            <a:off x="7933598" y="5234020"/>
            <a:ext cx="853047" cy="279621"/>
          </a:xfrm>
          <a:custGeom>
            <a:avLst/>
            <a:gdLst/>
            <a:ahLst/>
            <a:cxnLst/>
            <a:rect l="l" t="t" r="r" b="b"/>
            <a:pathLst>
              <a:path w="2708086" h="887686" extrusionOk="0">
                <a:moveTo>
                  <a:pt x="0" y="0"/>
                </a:moveTo>
                <a:lnTo>
                  <a:pt x="2708087" y="0"/>
                </a:lnTo>
                <a:lnTo>
                  <a:pt x="2708087" y="887686"/>
                </a:lnTo>
                <a:lnTo>
                  <a:pt x="0" y="8876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5" name="Google Shape;355;g36bd52e457f_1_42"/>
          <p:cNvSpPr txBox="1"/>
          <p:nvPr/>
        </p:nvSpPr>
        <p:spPr>
          <a:xfrm>
            <a:off x="8434373" y="1623455"/>
            <a:ext cx="2686500" cy="11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48"/>
              <a:buFont typeface="Arial"/>
              <a:buNone/>
            </a:pPr>
            <a:r>
              <a:rPr lang="en-US" sz="3148" b="0" i="0" u="none" strike="noStrike" cap="none" dirty="0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Education, Skills &amp; EdTech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g36bd52e457f_1_42"/>
          <p:cNvSpPr txBox="1"/>
          <p:nvPr/>
        </p:nvSpPr>
        <p:spPr>
          <a:xfrm>
            <a:off x="1008791" y="4758527"/>
            <a:ext cx="2895000" cy="121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48"/>
              <a:buFont typeface="Arial"/>
              <a:buNone/>
            </a:pPr>
            <a:r>
              <a:rPr lang="en-US" sz="3348" b="0" i="0" u="none" strike="noStrike" cap="none" dirty="0">
                <a:solidFill>
                  <a:srgbClr val="37522A"/>
                </a:solidFill>
                <a:latin typeface="Impact"/>
                <a:ea typeface="Impact"/>
                <a:cs typeface="Impact"/>
                <a:sym typeface="Impact"/>
              </a:rPr>
              <a:t>Tech, SaaS, Software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126;p14">
            <a:extLst>
              <a:ext uri="{FF2B5EF4-FFF2-40B4-BE49-F238E27FC236}">
                <a16:creationId xmlns:a16="http://schemas.microsoft.com/office/drawing/2014/main" id="{F823AD26-61A7-D228-4F92-AD802F26857B}"/>
              </a:ext>
            </a:extLst>
          </p:cNvPr>
          <p:cNvSpPr/>
          <p:nvPr/>
        </p:nvSpPr>
        <p:spPr>
          <a:xfrm>
            <a:off x="3437262" y="95963"/>
            <a:ext cx="4941425" cy="58972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Industry Specific Mentors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/>
          <p:nvPr/>
        </p:nvSpPr>
        <p:spPr>
          <a:xfrm>
            <a:off x="3233058" y="401793"/>
            <a:ext cx="4822372" cy="675894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Support for Business Growth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623478" y="4657540"/>
            <a:ext cx="3796122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For revenue growth and customer acquisition.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lang="en-US"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Get Access to </a:t>
            </a:r>
            <a:r>
              <a:rPr lang="en-US" sz="1800" i="0" u="none" strike="noStrike" cap="none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150 Million Customers</a:t>
            </a:r>
            <a:r>
              <a:rPr lang="en-US" sz="1800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&amp; </a:t>
            </a:r>
            <a:r>
              <a:rPr lang="en-US" sz="1800" i="0" u="none" strike="noStrike" cap="none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500+ Businesses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80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9" name="Google Shape;13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15"/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2" name="Google Shape;14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68399" y="3389740"/>
            <a:ext cx="2526435" cy="659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8055430" y="4546151"/>
            <a:ext cx="379612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onnecting </a:t>
            </a:r>
            <a:r>
              <a:rPr lang="en-US" sz="1800" i="0" u="none" strike="noStrike" cap="none" dirty="0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development funds</a:t>
            </a:r>
            <a:r>
              <a:rPr lang="en-US" sz="18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Business Model, Investment Readiness Support</a:t>
            </a:r>
            <a:endParaRPr sz="180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8E470F-B756-D22D-2985-5CD280B67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373" y="3246932"/>
            <a:ext cx="2585228" cy="1107955"/>
          </a:xfrm>
          <a:prstGeom prst="rect">
            <a:avLst/>
          </a:prstGeom>
        </p:spPr>
      </p:pic>
      <p:sp>
        <p:nvSpPr>
          <p:cNvPr id="4" name="Google Shape;151;p6">
            <a:extLst>
              <a:ext uri="{FF2B5EF4-FFF2-40B4-BE49-F238E27FC236}">
                <a16:creationId xmlns:a16="http://schemas.microsoft.com/office/drawing/2014/main" id="{422649CB-148C-ECFA-7813-239BA0745530}"/>
              </a:ext>
            </a:extLst>
          </p:cNvPr>
          <p:cNvSpPr txBox="1"/>
          <p:nvPr/>
        </p:nvSpPr>
        <p:spPr>
          <a:xfrm>
            <a:off x="1391189" y="1323317"/>
            <a:ext cx="100050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Founders will get access to necessary growth support for customer acquisition, marketing support and alternative financing from our </a:t>
            </a:r>
            <a:r>
              <a:rPr lang="en-US" sz="2200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selected partners</a:t>
            </a:r>
            <a:r>
              <a:rPr lang="en-US" sz="2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2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92852-8E86-A668-6281-D1FC6D787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3303955"/>
            <a:ext cx="3297461" cy="923289"/>
          </a:xfrm>
          <a:prstGeom prst="rect">
            <a:avLst/>
          </a:prstGeom>
        </p:spPr>
      </p:pic>
      <p:sp>
        <p:nvSpPr>
          <p:cNvPr id="6" name="Google Shape;143;p15">
            <a:extLst>
              <a:ext uri="{FF2B5EF4-FFF2-40B4-BE49-F238E27FC236}">
                <a16:creationId xmlns:a16="http://schemas.microsoft.com/office/drawing/2014/main" id="{62F40C46-2FD4-113D-0F57-877CD099116D}"/>
              </a:ext>
            </a:extLst>
          </p:cNvPr>
          <p:cNvSpPr txBox="1"/>
          <p:nvPr/>
        </p:nvSpPr>
        <p:spPr>
          <a:xfrm>
            <a:off x="4136571" y="4636437"/>
            <a:ext cx="37961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en-US" sz="1800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ontent Marketing</a:t>
            </a:r>
            <a:r>
              <a:rPr lang="en-US" sz="1800" i="0" u="none" strike="noStrike" cap="none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, Branding and Digital Promotion support. </a:t>
            </a:r>
            <a:endParaRPr sz="180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D3889-341F-1895-F18E-A497B111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691" y="2527137"/>
            <a:ext cx="4160514" cy="3664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9DB5F9-8D58-3728-81A9-6551CFFF3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405" y="2445076"/>
            <a:ext cx="3722933" cy="3746347"/>
          </a:xfrm>
          <a:prstGeom prst="rect">
            <a:avLst/>
          </a:prstGeom>
        </p:spPr>
      </p:pic>
      <p:sp>
        <p:nvSpPr>
          <p:cNvPr id="6" name="Google Shape;148;p6">
            <a:extLst>
              <a:ext uri="{FF2B5EF4-FFF2-40B4-BE49-F238E27FC236}">
                <a16:creationId xmlns:a16="http://schemas.microsoft.com/office/drawing/2014/main" id="{64A779C0-9FD6-AE10-A8D2-BA606458029D}"/>
              </a:ext>
            </a:extLst>
          </p:cNvPr>
          <p:cNvSpPr/>
          <p:nvPr/>
        </p:nvSpPr>
        <p:spPr>
          <a:xfrm>
            <a:off x="3879552" y="215077"/>
            <a:ext cx="3598934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Activities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7" name="Google Shape;151;p6">
            <a:extLst>
              <a:ext uri="{FF2B5EF4-FFF2-40B4-BE49-F238E27FC236}">
                <a16:creationId xmlns:a16="http://schemas.microsoft.com/office/drawing/2014/main" id="{695CFF87-5414-0A73-37EA-51FDBA9DC0B6}"/>
              </a:ext>
            </a:extLst>
          </p:cNvPr>
          <p:cNvSpPr txBox="1"/>
          <p:nvPr/>
        </p:nvSpPr>
        <p:spPr>
          <a:xfrm>
            <a:off x="1554474" y="1057985"/>
            <a:ext cx="100050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Regularly organizing free seminars, workshops and online webinars on various topics relevant for the founders for their business growth. </a:t>
            </a:r>
          </a:p>
          <a:p>
            <a:pPr marL="635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Successful founders, industry leaders are taking these sessions. 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E1FBE2-35FD-9FB4-AB84-DC2805A18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6" y="2445077"/>
            <a:ext cx="3746346" cy="37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10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g36deca19f8a_0_128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9" name="Google Shape;399;g36deca19f8a_0_128"/>
          <p:cNvSpPr txBox="1"/>
          <p:nvPr/>
        </p:nvSpPr>
        <p:spPr>
          <a:xfrm>
            <a:off x="283025" y="453250"/>
            <a:ext cx="70149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Our Activities</a:t>
            </a:r>
            <a:endParaRPr sz="3900" b="1" i="0" u="none" strike="noStrike" cap="none">
              <a:solidFill>
                <a:srgbClr val="FFFFFF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pic>
        <p:nvPicPr>
          <p:cNvPr id="400" name="Google Shape;400;g36deca19f8a_0_128" title="WhatsApp Image 2025-07-15 at 13.57.5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0157" y="3015345"/>
            <a:ext cx="6132168" cy="4350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36deca19f8a_0_128" title="WhatsApp Image 2025-07-15 at 13.51.3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157" y="0"/>
            <a:ext cx="6132168" cy="401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6deca19f8a_0_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570015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1CE3B2EA-6C05-9545-A71D-A739AA7F7B2B}"/>
              </a:ext>
            </a:extLst>
          </p:cNvPr>
          <p:cNvSpPr/>
          <p:nvPr/>
        </p:nvSpPr>
        <p:spPr>
          <a:xfrm>
            <a:off x="3977524" y="3572135"/>
            <a:ext cx="3598934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Our Activities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g36deca19f8a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3" cy="11677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7" name="Google Shape;417;g36deca19f8a_0_66"/>
          <p:cNvCxnSpPr/>
          <p:nvPr/>
        </p:nvCxnSpPr>
        <p:spPr>
          <a:xfrm rot="10800000">
            <a:off x="275534" y="6544020"/>
            <a:ext cx="10719300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9" name="Google Shape;419;g36deca19f8a_0_66"/>
          <p:cNvSpPr txBox="1"/>
          <p:nvPr/>
        </p:nvSpPr>
        <p:spPr>
          <a:xfrm>
            <a:off x="283025" y="453250"/>
            <a:ext cx="7014900" cy="7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r>
              <a:rPr lang="en-US" sz="3900" b="1" dirty="0">
                <a:solidFill>
                  <a:srgbClr val="FFFFFF"/>
                </a:solidFill>
                <a:latin typeface="Vollkorn"/>
                <a:ea typeface="Vollkorn"/>
                <a:cs typeface="Vollkorn"/>
                <a:sym typeface="Vollkorn"/>
              </a:rPr>
              <a:t>Cohort 1 Businesses</a:t>
            </a:r>
            <a:endParaRPr sz="3900" b="1" i="0" u="none" strike="noStrike" cap="none" dirty="0">
              <a:solidFill>
                <a:srgbClr val="FFFFFF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pic>
        <p:nvPicPr>
          <p:cNvPr id="420" name="Google Shape;420;g36deca19f8a_0_66" title="Bangladesh Supply Chain Solutions (BSCS)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8412" y="2583803"/>
            <a:ext cx="1874419" cy="1611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6deca19f8a_0_66" title="EducationAid Bangladesh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5319" y="2344543"/>
            <a:ext cx="2467849" cy="2467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6deca19f8a_0_66" title="Farmer's Bio Agro &amp; Technologie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3176" y="2583807"/>
            <a:ext cx="2352599" cy="187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g36deca19f8a_0_66" title="ICE Technology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9789" y="4609556"/>
            <a:ext cx="2076737" cy="11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g36deca19f8a_0_66" title="Majjicon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29750" y="4700272"/>
            <a:ext cx="2467848" cy="986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36deca19f8a_0_66" title="Protein Market Limited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0250" y="2292783"/>
            <a:ext cx="2819025" cy="194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36deca19f8a_0_66" title="Somokalin Prokashon Limited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29273" y="4609557"/>
            <a:ext cx="1507324" cy="1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36deca19f8a_0_66" title="Time Traveler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07275" y="4437858"/>
            <a:ext cx="1819924" cy="181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36deca19f8a_0_66" title="Yetfix Limited.jpe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468279" y="4594149"/>
            <a:ext cx="1507325" cy="15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4C711624-BC39-02BC-7096-1CF63721A89A}"/>
              </a:ext>
            </a:extLst>
          </p:cNvPr>
          <p:cNvSpPr/>
          <p:nvPr/>
        </p:nvSpPr>
        <p:spPr>
          <a:xfrm>
            <a:off x="3259066" y="291278"/>
            <a:ext cx="4981420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6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Cohort 1 Businesses</a:t>
            </a:r>
            <a:endParaRPr sz="26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3" name="Google Shape;151;p6">
            <a:extLst>
              <a:ext uri="{FF2B5EF4-FFF2-40B4-BE49-F238E27FC236}">
                <a16:creationId xmlns:a16="http://schemas.microsoft.com/office/drawing/2014/main" id="{B89C647F-B126-330D-3FA2-AD2AFD7B6149}"/>
              </a:ext>
            </a:extLst>
          </p:cNvPr>
          <p:cNvSpPr txBox="1"/>
          <p:nvPr/>
        </p:nvSpPr>
        <p:spPr>
          <a:xfrm>
            <a:off x="989834" y="1051069"/>
            <a:ext cx="10005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sz="20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List of our Cohort 1 businesses whom we are directly mentoring and providing Access to Finance. </a:t>
            </a:r>
            <a:endParaRPr sz="2000" i="0" u="none" strike="noStrike" cap="none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36b7ac43956_0_34" title="Template (1).jpg"/>
          <p:cNvPicPr preferRelativeResize="0"/>
          <p:nvPr/>
        </p:nvPicPr>
        <p:blipFill rotWithShape="1">
          <a:blip r:embed="rId3">
            <a:alphaModFix/>
          </a:blip>
          <a:srcRect t="22784" b="798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g36b7ac43956_0_34"/>
          <p:cNvSpPr/>
          <p:nvPr/>
        </p:nvSpPr>
        <p:spPr>
          <a:xfrm>
            <a:off x="124199" y="173200"/>
            <a:ext cx="1196536" cy="1355626"/>
          </a:xfrm>
          <a:custGeom>
            <a:avLst/>
            <a:gdLst/>
            <a:ahLst/>
            <a:cxnLst/>
            <a:rect l="l" t="t" r="r" b="b"/>
            <a:pathLst>
              <a:path w="4125987" h="4674573" extrusionOk="0">
                <a:moveTo>
                  <a:pt x="0" y="0"/>
                </a:moveTo>
                <a:lnTo>
                  <a:pt x="4125986" y="0"/>
                </a:lnTo>
                <a:lnTo>
                  <a:pt x="4125986" y="4674573"/>
                </a:lnTo>
                <a:lnTo>
                  <a:pt x="0" y="467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5" name="Google Shape;435;g36b7ac43956_0_34"/>
          <p:cNvSpPr txBox="1"/>
          <p:nvPr/>
        </p:nvSpPr>
        <p:spPr>
          <a:xfrm>
            <a:off x="1320737" y="487495"/>
            <a:ext cx="7848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34343"/>
                </a:solidFill>
                <a:latin typeface="Vollkorn"/>
                <a:ea typeface="Vollkorn"/>
                <a:cs typeface="Vollkorn"/>
                <a:sym typeface="Vollkorn"/>
              </a:rPr>
              <a:t>Supporting Businesses</a:t>
            </a:r>
            <a:endParaRPr sz="1400" b="0" i="0" u="none" strike="noStrike" cap="none">
              <a:solidFill>
                <a:srgbClr val="434343"/>
              </a:solidFill>
              <a:latin typeface="Vollkorn"/>
              <a:ea typeface="Vollkorn"/>
              <a:cs typeface="Vollkorn"/>
              <a:sym typeface="Vollkor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100" b="1" i="0" u="none" strike="noStrike" cap="non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with Mentorship and Financial Matchmaking</a:t>
            </a:r>
            <a:endParaRPr sz="700" b="0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6" name="Google Shape;436;g36b7ac43956_0_34"/>
          <p:cNvSpPr/>
          <p:nvPr/>
        </p:nvSpPr>
        <p:spPr>
          <a:xfrm>
            <a:off x="3314572" y="3168150"/>
            <a:ext cx="2885100" cy="589800"/>
          </a:xfrm>
          <a:prstGeom prst="roundRect">
            <a:avLst>
              <a:gd name="adj" fmla="val 50000"/>
            </a:avLst>
          </a:prstGeom>
          <a:solidFill>
            <a:srgbClr val="FF73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Apply Now</a:t>
            </a:r>
            <a:endParaRPr sz="2400" b="0" i="0" u="none" strike="noStrike" cap="non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7" name="Google Shape;437;g36b7ac43956_0_34"/>
          <p:cNvSpPr txBox="1"/>
          <p:nvPr/>
        </p:nvSpPr>
        <p:spPr>
          <a:xfrm>
            <a:off x="3013822" y="2442148"/>
            <a:ext cx="3486600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500" b="1" i="0" u="none" strike="noStrike" cap="none" dirty="0">
                <a:solidFill>
                  <a:srgbClr val="666666"/>
                </a:solidFill>
                <a:latin typeface="Vollkorn"/>
                <a:ea typeface="Vollkorn"/>
                <a:cs typeface="Vollkorn"/>
                <a:sym typeface="Vollkorn"/>
              </a:rPr>
              <a:t>Cohort 2 is Starting</a:t>
            </a:r>
            <a:endParaRPr sz="1100" b="0" i="0" u="none" strike="noStrike" cap="none" dirty="0">
              <a:solidFill>
                <a:srgbClr val="666666"/>
              </a:solidFill>
              <a:latin typeface="Vollkorn"/>
              <a:ea typeface="Vollkorn"/>
              <a:cs typeface="Vollkorn"/>
              <a:sym typeface="Vollkorn"/>
            </a:endParaRPr>
          </a:p>
        </p:txBody>
      </p:sp>
      <p:pic>
        <p:nvPicPr>
          <p:cNvPr id="441" name="Google Shape;441;g36b7ac43956_0_34" title="LoH Q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80154" y="3909505"/>
            <a:ext cx="1893852" cy="246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>
          <a:extLst>
            <a:ext uri="{FF2B5EF4-FFF2-40B4-BE49-F238E27FC236}">
              <a16:creationId xmlns:a16="http://schemas.microsoft.com/office/drawing/2014/main" id="{60E67B6A-41DD-85B3-3540-4DB71D749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g36b7ac43956_0_34" title="Template (1).jpg">
            <a:extLst>
              <a:ext uri="{FF2B5EF4-FFF2-40B4-BE49-F238E27FC236}">
                <a16:creationId xmlns:a16="http://schemas.microsoft.com/office/drawing/2014/main" id="{75B261B4-BEA2-3908-4759-69B8172F067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2784" b="798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8;p6">
            <a:extLst>
              <a:ext uri="{FF2B5EF4-FFF2-40B4-BE49-F238E27FC236}">
                <a16:creationId xmlns:a16="http://schemas.microsoft.com/office/drawing/2014/main" id="{1920F235-5340-A2D0-9A56-22D50FC7AC77}"/>
              </a:ext>
            </a:extLst>
          </p:cNvPr>
          <p:cNvSpPr/>
          <p:nvPr/>
        </p:nvSpPr>
        <p:spPr>
          <a:xfrm>
            <a:off x="3382100" y="707838"/>
            <a:ext cx="3771654" cy="5535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Contact for Collaboration</a:t>
            </a:r>
            <a:endParaRPr sz="20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61E5B5-206A-FA7B-CA98-34A025C571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280" y="1969176"/>
            <a:ext cx="1876384" cy="1876384"/>
          </a:xfrm>
          <a:prstGeom prst="rect">
            <a:avLst/>
          </a:prstGeom>
        </p:spPr>
      </p:pic>
      <p:sp>
        <p:nvSpPr>
          <p:cNvPr id="5" name="Google Shape;434;g36b7ac43956_0_34">
            <a:extLst>
              <a:ext uri="{FF2B5EF4-FFF2-40B4-BE49-F238E27FC236}">
                <a16:creationId xmlns:a16="http://schemas.microsoft.com/office/drawing/2014/main" id="{57717491-7706-613F-C187-C269AEC3B9EC}"/>
              </a:ext>
            </a:extLst>
          </p:cNvPr>
          <p:cNvSpPr/>
          <p:nvPr/>
        </p:nvSpPr>
        <p:spPr>
          <a:xfrm>
            <a:off x="124199" y="173200"/>
            <a:ext cx="1196536" cy="1355626"/>
          </a:xfrm>
          <a:custGeom>
            <a:avLst/>
            <a:gdLst/>
            <a:ahLst/>
            <a:cxnLst/>
            <a:rect l="l" t="t" r="r" b="b"/>
            <a:pathLst>
              <a:path w="4125987" h="4674573" extrusionOk="0">
                <a:moveTo>
                  <a:pt x="0" y="0"/>
                </a:moveTo>
                <a:lnTo>
                  <a:pt x="4125986" y="0"/>
                </a:lnTo>
                <a:lnTo>
                  <a:pt x="4125986" y="4674573"/>
                </a:lnTo>
                <a:lnTo>
                  <a:pt x="0" y="467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43CFF-1DE4-4429-71C5-2FAAB7F03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775" y="1666252"/>
            <a:ext cx="2181466" cy="2306982"/>
          </a:xfrm>
          <a:prstGeom prst="rect">
            <a:avLst/>
          </a:prstGeom>
        </p:spPr>
      </p:pic>
      <p:sp>
        <p:nvSpPr>
          <p:cNvPr id="8" name="Google Shape;151;p6">
            <a:extLst>
              <a:ext uri="{FF2B5EF4-FFF2-40B4-BE49-F238E27FC236}">
                <a16:creationId xmlns:a16="http://schemas.microsoft.com/office/drawing/2014/main" id="{114C509B-A59C-4DCC-4B30-E85C0C10691C}"/>
              </a:ext>
            </a:extLst>
          </p:cNvPr>
          <p:cNvSpPr txBox="1"/>
          <p:nvPr/>
        </p:nvSpPr>
        <p:spPr>
          <a:xfrm>
            <a:off x="571738" y="3845560"/>
            <a:ext cx="443354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Waliullah Bhuiyan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Founder &amp; CEO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Light of Hope Ltd.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Mob: +8801777-800866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Email: 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  <a:hlinkClick r:id="rId7"/>
              </a:rPr>
              <a:t>wali@lohbd.com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9" name="Google Shape;151;p6">
            <a:extLst>
              <a:ext uri="{FF2B5EF4-FFF2-40B4-BE49-F238E27FC236}">
                <a16:creationId xmlns:a16="http://schemas.microsoft.com/office/drawing/2014/main" id="{ECEFD376-59B8-3CAB-3CC5-8D297B8566FB}"/>
              </a:ext>
            </a:extLst>
          </p:cNvPr>
          <p:cNvSpPr txBox="1"/>
          <p:nvPr/>
        </p:nvSpPr>
        <p:spPr>
          <a:xfrm>
            <a:off x="5267927" y="3845560"/>
            <a:ext cx="4433540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Noshin </a:t>
            </a:r>
            <a:r>
              <a:rPr lang="en-US" b="1" dirty="0" err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Sharmilee</a:t>
            </a:r>
            <a:endParaRPr lang="en-US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Program Manager</a:t>
            </a:r>
          </a:p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Light of Hope Ventures</a:t>
            </a:r>
          </a:p>
          <a:p>
            <a:pPr marL="6350" lvl="0" algn="ctr"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Mob: +8801796-905427</a:t>
            </a:r>
          </a:p>
          <a:p>
            <a:pPr marL="6350" lvl="0" algn="ctr">
              <a:buClr>
                <a:srgbClr val="434343"/>
              </a:buClr>
              <a:buSzPts val="2300"/>
            </a:pP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Email: 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  <a:hlinkClick r:id="rId8"/>
              </a:rPr>
              <a:t>sharmilee0113@gmail.com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</p:txBody>
      </p:sp>
      <p:sp>
        <p:nvSpPr>
          <p:cNvPr id="10" name="Google Shape;151;p6">
            <a:extLst>
              <a:ext uri="{FF2B5EF4-FFF2-40B4-BE49-F238E27FC236}">
                <a16:creationId xmlns:a16="http://schemas.microsoft.com/office/drawing/2014/main" id="{DBF0EAC8-CE17-DF8C-9601-005AD88CCB09}"/>
              </a:ext>
            </a:extLst>
          </p:cNvPr>
          <p:cNvSpPr txBox="1"/>
          <p:nvPr/>
        </p:nvSpPr>
        <p:spPr>
          <a:xfrm>
            <a:off x="2685018" y="5849618"/>
            <a:ext cx="544298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35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300"/>
            </a:pPr>
            <a:r>
              <a:rPr lang="en-US" b="1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Office Address: </a:t>
            </a:r>
            <a:r>
              <a:rPr lang="en-US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Light of Hope Ltd., Regina Garden, House 67/A, Road 9/A, Dhanmondi 1209, Dhaka, Bangladesh.</a:t>
            </a:r>
          </a:p>
        </p:txBody>
      </p:sp>
    </p:spTree>
    <p:extLst>
      <p:ext uri="{BB962C8B-B14F-4D97-AF65-F5344CB8AC3E}">
        <p14:creationId xmlns:p14="http://schemas.microsoft.com/office/powerpoint/2010/main" val="2872423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B7C62E-A9B4-44C7-44E5-30A02DB9D3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780585"/>
              </p:ext>
            </p:extLst>
          </p:nvPr>
        </p:nvGraphicFramePr>
        <p:xfrm>
          <a:off x="2032000" y="1760220"/>
          <a:ext cx="8128000" cy="4114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412343">
                  <a:extLst>
                    <a:ext uri="{9D8B030D-6E8A-4147-A177-3AD203B41FA5}">
                      <a16:colId xmlns:a16="http://schemas.microsoft.com/office/drawing/2014/main" val="1875456303"/>
                    </a:ext>
                  </a:extLst>
                </a:gridCol>
                <a:gridCol w="3715657">
                  <a:extLst>
                    <a:ext uri="{9D8B030D-6E8A-4147-A177-3AD203B41FA5}">
                      <a16:colId xmlns:a16="http://schemas.microsoft.com/office/drawing/2014/main" val="17781935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Sector Specific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1737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Education &amp; Skills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811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Health-tech/Health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108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/>
                        <a:t>Agro</a:t>
                      </a:r>
                      <a:r>
                        <a:rPr lang="en-US" sz="2400" dirty="0"/>
                        <a:t>/Agriculture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758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E-Commerce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464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50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Tech, SaaS,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854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254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Others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880558"/>
                  </a:ext>
                </a:extLst>
              </a:tr>
            </a:tbl>
          </a:graphicData>
        </a:graphic>
      </p:graphicFrame>
      <p:sp>
        <p:nvSpPr>
          <p:cNvPr id="4" name="Google Shape;99;p3">
            <a:extLst>
              <a:ext uri="{FF2B5EF4-FFF2-40B4-BE49-F238E27FC236}">
                <a16:creationId xmlns:a16="http://schemas.microsoft.com/office/drawing/2014/main" id="{206B2FE2-58FC-6FC1-6C89-5815112DE5FA}"/>
              </a:ext>
            </a:extLst>
          </p:cNvPr>
          <p:cNvSpPr/>
          <p:nvPr/>
        </p:nvSpPr>
        <p:spPr>
          <a:xfrm>
            <a:off x="3069378" y="315232"/>
            <a:ext cx="5889566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Who is in the Room Today? 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5" name="Google Shape;149;p6">
            <a:extLst>
              <a:ext uri="{FF2B5EF4-FFF2-40B4-BE49-F238E27FC236}">
                <a16:creationId xmlns:a16="http://schemas.microsoft.com/office/drawing/2014/main" id="{1F1C224C-1CD7-50D1-2F5A-F918882EE7D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Google Shape;150;p6">
            <a:extLst>
              <a:ext uri="{FF2B5EF4-FFF2-40B4-BE49-F238E27FC236}">
                <a16:creationId xmlns:a16="http://schemas.microsoft.com/office/drawing/2014/main" id="{96598754-1A39-027B-8CFD-4C95FCBF4A5A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F61F75B-D34E-3CC1-CD29-28DE0A372948}"/>
              </a:ext>
            </a:extLst>
          </p:cNvPr>
          <p:cNvSpPr txBox="1"/>
          <p:nvPr/>
        </p:nvSpPr>
        <p:spPr>
          <a:xfrm>
            <a:off x="1879556" y="1091220"/>
            <a:ext cx="75111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 have invited </a:t>
            </a:r>
            <a:r>
              <a:rPr lang="en-US" sz="2400" b="1" dirty="0">
                <a:solidFill>
                  <a:srgbClr val="FF6600"/>
                </a:solidFill>
              </a:rPr>
              <a:t>104 Founders</a:t>
            </a:r>
            <a:r>
              <a:rPr lang="en-US" sz="2400" dirty="0"/>
              <a:t> for the Seminar. </a:t>
            </a:r>
          </a:p>
        </p:txBody>
      </p:sp>
    </p:spTree>
    <p:extLst>
      <p:ext uri="{BB962C8B-B14F-4D97-AF65-F5344CB8AC3E}">
        <p14:creationId xmlns:p14="http://schemas.microsoft.com/office/powerpoint/2010/main" val="271741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ECF624B-BB56-F455-9DB5-566A221A83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407697"/>
              </p:ext>
            </p:extLst>
          </p:nvPr>
        </p:nvGraphicFramePr>
        <p:xfrm>
          <a:off x="2032000" y="2040466"/>
          <a:ext cx="8128000" cy="2743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91314">
                  <a:extLst>
                    <a:ext uri="{9D8B030D-6E8A-4147-A177-3AD203B41FA5}">
                      <a16:colId xmlns:a16="http://schemas.microsoft.com/office/drawing/2014/main" val="3668330363"/>
                    </a:ext>
                  </a:extLst>
                </a:gridCol>
                <a:gridCol w="3236686">
                  <a:extLst>
                    <a:ext uri="{9D8B030D-6E8A-4147-A177-3AD203B41FA5}">
                      <a16:colId xmlns:a16="http://schemas.microsoft.com/office/drawing/2014/main" val="27038642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Annual Turn-over Range (BDT)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Number of Business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798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50 Crore+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582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25-50 Crore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469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10-25 Crore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496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1-10 Crore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676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Under 1 Crore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355588"/>
                  </a:ext>
                </a:extLst>
              </a:tr>
            </a:tbl>
          </a:graphicData>
        </a:graphic>
      </p:graphicFrame>
      <p:pic>
        <p:nvPicPr>
          <p:cNvPr id="3" name="Google Shape;149;p6">
            <a:extLst>
              <a:ext uri="{FF2B5EF4-FFF2-40B4-BE49-F238E27FC236}">
                <a16:creationId xmlns:a16="http://schemas.microsoft.com/office/drawing/2014/main" id="{58578D0E-C8F4-D4D6-3192-A8E0D765AA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150;p6">
            <a:extLst>
              <a:ext uri="{FF2B5EF4-FFF2-40B4-BE49-F238E27FC236}">
                <a16:creationId xmlns:a16="http://schemas.microsoft.com/office/drawing/2014/main" id="{9C80FA0A-DA7B-ACB3-780F-E89969F5C10A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99;p3">
            <a:extLst>
              <a:ext uri="{FF2B5EF4-FFF2-40B4-BE49-F238E27FC236}">
                <a16:creationId xmlns:a16="http://schemas.microsoft.com/office/drawing/2014/main" id="{554C76F3-FDBD-1F8F-D15B-63102BBBC1C8}"/>
              </a:ext>
            </a:extLst>
          </p:cNvPr>
          <p:cNvSpPr/>
          <p:nvPr/>
        </p:nvSpPr>
        <p:spPr>
          <a:xfrm>
            <a:off x="3243943" y="337950"/>
            <a:ext cx="5225144" cy="969282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Size of Business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(based on Annual Turn-over)</a:t>
            </a:r>
            <a:endParaRPr sz="20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05124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FAFDDA96-BA17-3084-FF22-BBA174BB96EF}"/>
              </a:ext>
            </a:extLst>
          </p:cNvPr>
          <p:cNvSpPr/>
          <p:nvPr/>
        </p:nvSpPr>
        <p:spPr>
          <a:xfrm>
            <a:off x="3134691" y="478518"/>
            <a:ext cx="5584765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Total Power of You All Combined</a:t>
            </a:r>
            <a:endParaRPr sz="24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DBAABF-D5A6-131B-D693-02388D9398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65788"/>
              </p:ext>
            </p:extLst>
          </p:nvPr>
        </p:nvGraphicFramePr>
        <p:xfrm>
          <a:off x="2140857" y="2221895"/>
          <a:ext cx="8128000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72314">
                  <a:extLst>
                    <a:ext uri="{9D8B030D-6E8A-4147-A177-3AD203B41FA5}">
                      <a16:colId xmlns:a16="http://schemas.microsoft.com/office/drawing/2014/main" val="3281219564"/>
                    </a:ext>
                  </a:extLst>
                </a:gridCol>
                <a:gridCol w="2855686">
                  <a:extLst>
                    <a:ext uri="{9D8B030D-6E8A-4147-A177-3AD203B41FA5}">
                      <a16:colId xmlns:a16="http://schemas.microsoft.com/office/drawing/2014/main" val="37441073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Business/Startup Achievement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Numbers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01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Annual Turn-over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520.8 Crore Taka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31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Total Direct Employment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2300+ People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673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Avg. Business 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3.14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92920"/>
                  </a:ext>
                </a:extLst>
              </a:tr>
            </a:tbl>
          </a:graphicData>
        </a:graphic>
      </p:graphicFrame>
      <p:pic>
        <p:nvPicPr>
          <p:cNvPr id="4" name="Google Shape;149;p6">
            <a:extLst>
              <a:ext uri="{FF2B5EF4-FFF2-40B4-BE49-F238E27FC236}">
                <a16:creationId xmlns:a16="http://schemas.microsoft.com/office/drawing/2014/main" id="{273EA185-388F-8058-33BE-5AF2A6CDC5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50;p6">
            <a:extLst>
              <a:ext uri="{FF2B5EF4-FFF2-40B4-BE49-F238E27FC236}">
                <a16:creationId xmlns:a16="http://schemas.microsoft.com/office/drawing/2014/main" id="{195D8B9E-4799-CDB8-D169-635627193F95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79299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g3677c0ffa59_0_9" title="Template (1).jpg"/>
          <p:cNvPicPr preferRelativeResize="0"/>
          <p:nvPr/>
        </p:nvPicPr>
        <p:blipFill rotWithShape="1">
          <a:blip r:embed="rId3">
            <a:alphaModFix/>
          </a:blip>
          <a:srcRect t="22784" b="798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3677c0ffa59_0_9"/>
          <p:cNvSpPr/>
          <p:nvPr/>
        </p:nvSpPr>
        <p:spPr>
          <a:xfrm>
            <a:off x="3969722" y="429905"/>
            <a:ext cx="2126278" cy="2356838"/>
          </a:xfrm>
          <a:custGeom>
            <a:avLst/>
            <a:gdLst/>
            <a:ahLst/>
            <a:cxnLst/>
            <a:rect l="l" t="t" r="r" b="b"/>
            <a:pathLst>
              <a:path w="4125987" h="4674573" extrusionOk="0">
                <a:moveTo>
                  <a:pt x="0" y="0"/>
                </a:moveTo>
                <a:lnTo>
                  <a:pt x="4125986" y="0"/>
                </a:lnTo>
                <a:lnTo>
                  <a:pt x="4125986" y="4674573"/>
                </a:lnTo>
                <a:lnTo>
                  <a:pt x="0" y="46745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g3677c0ffa59_0_9"/>
          <p:cNvSpPr txBox="1"/>
          <p:nvPr/>
        </p:nvSpPr>
        <p:spPr>
          <a:xfrm>
            <a:off x="1513587" y="3129835"/>
            <a:ext cx="7848000" cy="1508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Supporting SME &amp; Startups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with Mentorship and Financ</a:t>
            </a:r>
            <a:r>
              <a:rPr lang="en-US" sz="2800" b="1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ial Matchmaking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rgbClr val="434343"/>
                </a:solidFill>
                <a:latin typeface="Calibri"/>
                <a:cs typeface="Calibri"/>
                <a:sym typeface="Calibri"/>
              </a:rPr>
              <a:t>f</a:t>
            </a:r>
            <a:r>
              <a:rPr lang="en-US" sz="2800" b="1" i="0" u="none" strike="noStrike" cap="none" dirty="0">
                <a:solidFill>
                  <a:srgbClr val="434343"/>
                </a:solidFill>
                <a:latin typeface="Calibri"/>
                <a:cs typeface="Calibri"/>
                <a:sym typeface="Calibri"/>
              </a:rPr>
              <a:t>or Sustainable Business Growth.</a:t>
            </a: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C8C8F2B-B1B7-E43F-6D58-59E28B0DB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" y="306333"/>
            <a:ext cx="4805958" cy="6858000"/>
          </a:xfrm>
          <a:prstGeom prst="rect">
            <a:avLst/>
          </a:prstGeom>
        </p:spPr>
      </p:pic>
      <p:pic>
        <p:nvPicPr>
          <p:cNvPr id="4" name="Picture 2" descr="BRAC: Creating opportunities for people to realise potential">
            <a:extLst>
              <a:ext uri="{FF2B5EF4-FFF2-40B4-BE49-F238E27FC236}">
                <a16:creationId xmlns:a16="http://schemas.microsoft.com/office/drawing/2014/main" id="{6DDFDB21-42DE-43F5-BC85-38A57DF6A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555490"/>
            <a:ext cx="1407707" cy="7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F1BEF0-98AB-4E3B-BF7A-F0B38909112E}"/>
              </a:ext>
            </a:extLst>
          </p:cNvPr>
          <p:cNvSpPr/>
          <p:nvPr/>
        </p:nvSpPr>
        <p:spPr>
          <a:xfrm>
            <a:off x="6572249" y="5373063"/>
            <a:ext cx="44225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15+ Years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Experience working in Education &amp; Skills, Tech, Renewable Energy, Climate Change, Employment sectors. </a:t>
            </a:r>
          </a:p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001A5C-0A09-45EF-87D1-8F95EA5705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44" y="1555490"/>
            <a:ext cx="2315960" cy="7813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4409C6-CFC0-4CC0-87DD-2B1A4B0AA038}"/>
              </a:ext>
            </a:extLst>
          </p:cNvPr>
          <p:cNvSpPr txBox="1"/>
          <p:nvPr/>
        </p:nvSpPr>
        <p:spPr>
          <a:xfrm>
            <a:off x="6572249" y="1270000"/>
            <a:ext cx="2211622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Founder &amp; Chairman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14D4C8-CAE4-4DB1-B6DE-46DA39116732}"/>
              </a:ext>
            </a:extLst>
          </p:cNvPr>
          <p:cNvSpPr txBox="1"/>
          <p:nvPr/>
        </p:nvSpPr>
        <p:spPr>
          <a:xfrm>
            <a:off x="9753600" y="1257852"/>
            <a:ext cx="1743075" cy="3199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Ex-Manager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CF9AE0-5E8E-78F0-123C-5D19F00F2B02}"/>
              </a:ext>
            </a:extLst>
          </p:cNvPr>
          <p:cNvSpPr txBox="1"/>
          <p:nvPr/>
        </p:nvSpPr>
        <p:spPr>
          <a:xfrm>
            <a:off x="6605413" y="2485653"/>
            <a:ext cx="19621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Founding Director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A83B46-9D1D-72F1-36B4-B05073056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601" y="2942283"/>
            <a:ext cx="628957" cy="628957"/>
          </a:xfrm>
          <a:prstGeom prst="rect">
            <a:avLst/>
          </a:prstGeom>
        </p:spPr>
      </p:pic>
      <p:pic>
        <p:nvPicPr>
          <p:cNvPr id="11" name="Picture 10" descr="ToguMogu">
            <a:extLst>
              <a:ext uri="{FF2B5EF4-FFF2-40B4-BE49-F238E27FC236}">
                <a16:creationId xmlns:a16="http://schemas.microsoft.com/office/drawing/2014/main" id="{E1D0D117-6367-FF61-A85F-DA7D11A70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75" y="3050742"/>
            <a:ext cx="1465796" cy="3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07E110-5C94-A567-AFF3-31C725AA0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800" y="2857490"/>
            <a:ext cx="1465796" cy="5020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9C8C8D-6AAF-B64C-C796-C66E1D743FB6}"/>
              </a:ext>
            </a:extLst>
          </p:cNvPr>
          <p:cNvSpPr txBox="1"/>
          <p:nvPr/>
        </p:nvSpPr>
        <p:spPr>
          <a:xfrm>
            <a:off x="9720966" y="2367702"/>
            <a:ext cx="225195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Education &amp; Training</a:t>
            </a:r>
          </a:p>
        </p:txBody>
      </p:sp>
      <p:sp>
        <p:nvSpPr>
          <p:cNvPr id="12" name="Google Shape;295;g10b53fa235c_0_65">
            <a:extLst>
              <a:ext uri="{FF2B5EF4-FFF2-40B4-BE49-F238E27FC236}">
                <a16:creationId xmlns:a16="http://schemas.microsoft.com/office/drawing/2014/main" id="{FD9C7358-8B70-1268-AFAD-E63D1D98D346}"/>
              </a:ext>
            </a:extLst>
          </p:cNvPr>
          <p:cNvSpPr/>
          <p:nvPr/>
        </p:nvSpPr>
        <p:spPr>
          <a:xfrm>
            <a:off x="-277792" y="357726"/>
            <a:ext cx="4420134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90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            </a:t>
            </a:r>
            <a:r>
              <a:rPr lang="en-US" sz="190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Founded by Waliullah Bhuiyan</a:t>
            </a:r>
            <a:r>
              <a:rPr lang="en-US" sz="190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endParaRPr sz="50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B1C13-175D-35BA-B0DB-16C5EFBD479B}"/>
              </a:ext>
            </a:extLst>
          </p:cNvPr>
          <p:cNvSpPr txBox="1"/>
          <p:nvPr/>
        </p:nvSpPr>
        <p:spPr>
          <a:xfrm>
            <a:off x="6669548" y="3735333"/>
            <a:ext cx="19621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Co-Founder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F753F3-B884-983E-DC2D-471711B186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028" y="4113359"/>
            <a:ext cx="671890" cy="7450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FBD78A-01FF-5EC2-0B5B-FD7C5965E2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9800" y="3492910"/>
            <a:ext cx="1559621" cy="381317"/>
          </a:xfrm>
          <a:prstGeom prst="rect">
            <a:avLst/>
          </a:prstGeom>
        </p:spPr>
      </p:pic>
      <p:pic>
        <p:nvPicPr>
          <p:cNvPr id="3074" name="Picture 2" descr="IUT">
            <a:extLst>
              <a:ext uri="{FF2B5EF4-FFF2-40B4-BE49-F238E27FC236}">
                <a16:creationId xmlns:a16="http://schemas.microsoft.com/office/drawing/2014/main" id="{78ED632E-96FD-82D0-E04C-8A20291D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922272"/>
            <a:ext cx="453777" cy="6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e Club, Cadet Colleges – CCCL">
            <a:extLst>
              <a:ext uri="{FF2B5EF4-FFF2-40B4-BE49-F238E27FC236}">
                <a16:creationId xmlns:a16="http://schemas.microsoft.com/office/drawing/2014/main" id="{65BBB3ED-11CE-FC1C-A401-E95A71829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4710694"/>
            <a:ext cx="453777" cy="4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CB323D-B474-D5B4-B034-7F7D10A00578}"/>
              </a:ext>
            </a:extLst>
          </p:cNvPr>
          <p:cNvSpPr txBox="1"/>
          <p:nvPr/>
        </p:nvSpPr>
        <p:spPr>
          <a:xfrm>
            <a:off x="10283577" y="3950577"/>
            <a:ext cx="168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Islamic University of Technology (IUT)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1EEFC5-113D-865B-1342-95E5CEEAF2A6}"/>
              </a:ext>
            </a:extLst>
          </p:cNvPr>
          <p:cNvSpPr txBox="1"/>
          <p:nvPr/>
        </p:nvSpPr>
        <p:spPr>
          <a:xfrm>
            <a:off x="10283577" y="4635685"/>
            <a:ext cx="16893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Mirzapur Cadet College (MCC)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8660BE-1839-07C8-E3C4-5365FC7B7AE9}"/>
              </a:ext>
            </a:extLst>
          </p:cNvPr>
          <p:cNvSpPr txBox="1"/>
          <p:nvPr/>
        </p:nvSpPr>
        <p:spPr>
          <a:xfrm>
            <a:off x="597477" y="5689147"/>
            <a:ext cx="3917554" cy="707886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National SME Award Winner 2023 as the Best Entrepreneur.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A38481-5259-ADEC-B277-6A339595ED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34" y="5585552"/>
            <a:ext cx="1030742" cy="116778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159659-2DAA-2BAA-1451-FBD5B0D3DEC1}"/>
              </a:ext>
            </a:extLst>
          </p:cNvPr>
          <p:cNvCxnSpPr>
            <a:cxnSpLocks/>
          </p:cNvCxnSpPr>
          <p:nvPr/>
        </p:nvCxnSpPr>
        <p:spPr>
          <a:xfrm flipH="1">
            <a:off x="275422" y="6544020"/>
            <a:ext cx="10719412" cy="0"/>
          </a:xfrm>
          <a:prstGeom prst="line">
            <a:avLst/>
          </a:prstGeom>
          <a:ln w="19050">
            <a:solidFill>
              <a:srgbClr val="F7691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6C7B024-D465-D00F-CC16-A8A6B10BD6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87" y="4197889"/>
            <a:ext cx="742450" cy="780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F469FD-B784-E082-D182-2226D3BBCB22}"/>
              </a:ext>
            </a:extLst>
          </p:cNvPr>
          <p:cNvSpPr txBox="1"/>
          <p:nvPr/>
        </p:nvSpPr>
        <p:spPr>
          <a:xfrm>
            <a:off x="4515031" y="310922"/>
            <a:ext cx="6981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-apple-system"/>
              </a:rPr>
              <a:t>Purpose-Driven Serial Entrepreneur | Mentor for Founders | Thought Leader on Education, Entrepreneurship &amp; Social Innovation | Building Impact Ventures |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503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13C59-825A-109D-1A66-E5BF25B38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DD5480EF-1994-08FA-AD17-E4A41FDBA192}"/>
              </a:ext>
            </a:extLst>
          </p:cNvPr>
          <p:cNvSpPr/>
          <p:nvPr/>
        </p:nvSpPr>
        <p:spPr>
          <a:xfrm>
            <a:off x="4168637" y="290668"/>
            <a:ext cx="3374966" cy="480000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CRISIS</a:t>
            </a:r>
            <a:endParaRPr sz="32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76A04A-6EB1-07D0-248F-B98E0EF2BF76}"/>
              </a:ext>
            </a:extLst>
          </p:cNvPr>
          <p:cNvSpPr txBox="1"/>
          <p:nvPr/>
        </p:nvSpPr>
        <p:spPr>
          <a:xfrm>
            <a:off x="1970186" y="1883143"/>
            <a:ext cx="2351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2008-2024</a:t>
            </a:r>
            <a:endParaRPr lang="en-US" sz="2000" dirty="0">
              <a:solidFill>
                <a:srgbClr val="FF6600"/>
              </a:solidFill>
            </a:endParaRPr>
          </a:p>
        </p:txBody>
      </p:sp>
      <p:pic>
        <p:nvPicPr>
          <p:cNvPr id="21" name="Google Shape;149;p6">
            <a:extLst>
              <a:ext uri="{FF2B5EF4-FFF2-40B4-BE49-F238E27FC236}">
                <a16:creationId xmlns:a16="http://schemas.microsoft.com/office/drawing/2014/main" id="{B3E5349A-B3ED-3EA9-36F7-C2648675DD4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150;p6">
            <a:extLst>
              <a:ext uri="{FF2B5EF4-FFF2-40B4-BE49-F238E27FC236}">
                <a16:creationId xmlns:a16="http://schemas.microsoft.com/office/drawing/2014/main" id="{DD653861-F7FF-129F-BBBB-341CB6CA5FA2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17D2540-C62D-CFA6-B534-5F6033880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535" y="1680608"/>
            <a:ext cx="1422207" cy="1422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7FE40-2BBC-8D04-9B82-846A9C9A5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12" y="4134703"/>
            <a:ext cx="1333499" cy="1333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FF2E3A-9762-A994-0FF6-BB62F0C84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963" y="3845440"/>
            <a:ext cx="1422207" cy="17401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0B21B2D-5DB3-55D3-9FCD-09D8BB38E7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766" y="1771786"/>
            <a:ext cx="1904998" cy="13334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5725AF6-D477-75F4-262F-AD90AF266591}"/>
              </a:ext>
            </a:extLst>
          </p:cNvPr>
          <p:cNvSpPr txBox="1"/>
          <p:nvPr/>
        </p:nvSpPr>
        <p:spPr>
          <a:xfrm>
            <a:off x="2351454" y="2343139"/>
            <a:ext cx="413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Bangladesh’s Job Creation Engine becomes a graveyard of broken potential.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DB16E2-03DA-FD7B-39EF-AF815E15FEA5}"/>
              </a:ext>
            </a:extLst>
          </p:cNvPr>
          <p:cNvSpPr txBox="1"/>
          <p:nvPr/>
        </p:nvSpPr>
        <p:spPr>
          <a:xfrm>
            <a:off x="2129011" y="4447742"/>
            <a:ext cx="2906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Distorted Growth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9C7F6D-13A8-E025-55A3-3099ABF85C9F}"/>
              </a:ext>
            </a:extLst>
          </p:cNvPr>
          <p:cNvSpPr txBox="1"/>
          <p:nvPr/>
        </p:nvSpPr>
        <p:spPr>
          <a:xfrm>
            <a:off x="2351454" y="4857116"/>
            <a:ext cx="413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Large corps grew 300% while </a:t>
            </a:r>
          </a:p>
          <a:p>
            <a:r>
              <a:rPr lang="en-US" sz="1600" dirty="0"/>
              <a:t>SMEs stagnated.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7A6B8A-F306-219A-A115-614657126738}"/>
              </a:ext>
            </a:extLst>
          </p:cNvPr>
          <p:cNvSpPr txBox="1"/>
          <p:nvPr/>
        </p:nvSpPr>
        <p:spPr>
          <a:xfrm>
            <a:off x="7889519" y="1873879"/>
            <a:ext cx="29066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Financing Gap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E6D6607-07C0-2211-124A-32DC736EE724}"/>
              </a:ext>
            </a:extLst>
          </p:cNvPr>
          <p:cNvSpPr txBox="1"/>
          <p:nvPr/>
        </p:nvSpPr>
        <p:spPr>
          <a:xfrm>
            <a:off x="7889519" y="2283253"/>
            <a:ext cx="413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$2.8 Billion SME Credit gap despite </a:t>
            </a:r>
          </a:p>
          <a:p>
            <a:r>
              <a:rPr lang="en-US" sz="1600" dirty="0"/>
              <a:t>Lower NPL (5.2% vs corps’ 18.7%)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010CB3-DBDA-7276-11B4-DE3B52BEB1B4}"/>
              </a:ext>
            </a:extLst>
          </p:cNvPr>
          <p:cNvSpPr txBox="1"/>
          <p:nvPr/>
        </p:nvSpPr>
        <p:spPr>
          <a:xfrm>
            <a:off x="7825742" y="4447478"/>
            <a:ext cx="33091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0" u="none" strike="noStrike" cap="none" dirty="0">
                <a:solidFill>
                  <a:srgbClr val="FF6600"/>
                </a:solidFill>
                <a:latin typeface="Montserrat"/>
                <a:ea typeface="Montserrat"/>
                <a:cs typeface="Montserrat"/>
                <a:sym typeface="Montserrat"/>
              </a:rPr>
              <a:t>Youth Unemployment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76F247-A6BA-9EB2-4CA0-4D0934421F2F}"/>
              </a:ext>
            </a:extLst>
          </p:cNvPr>
          <p:cNvSpPr txBox="1"/>
          <p:nvPr/>
        </p:nvSpPr>
        <p:spPr>
          <a:xfrm>
            <a:off x="7825742" y="4857116"/>
            <a:ext cx="4136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2.1 Million jobs lost. </a:t>
            </a:r>
          </a:p>
        </p:txBody>
      </p:sp>
    </p:spTree>
    <p:extLst>
      <p:ext uri="{BB962C8B-B14F-4D97-AF65-F5344CB8AC3E}">
        <p14:creationId xmlns:p14="http://schemas.microsoft.com/office/powerpoint/2010/main" val="404794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9;p3">
            <a:extLst>
              <a:ext uri="{FF2B5EF4-FFF2-40B4-BE49-F238E27FC236}">
                <a16:creationId xmlns:a16="http://schemas.microsoft.com/office/drawing/2014/main" id="{560CB4A1-9402-4525-15CA-B895F3086F40}"/>
              </a:ext>
            </a:extLst>
          </p:cNvPr>
          <p:cNvSpPr/>
          <p:nvPr/>
        </p:nvSpPr>
        <p:spPr>
          <a:xfrm>
            <a:off x="3091542" y="497496"/>
            <a:ext cx="5562599" cy="65638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GDP Contribution of SMEs</a:t>
            </a:r>
            <a:endParaRPr sz="2800" b="0" i="0" u="none" strike="noStrike" cap="none" dirty="0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CCE1DE-151D-7039-82E4-1E26F1D5C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860350"/>
              </p:ext>
            </p:extLst>
          </p:nvPr>
        </p:nvGraphicFramePr>
        <p:xfrm>
          <a:off x="1923143" y="1753810"/>
          <a:ext cx="8128000" cy="3657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1861300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49363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Country/Region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GDP Contribution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30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OECD Countries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55-60%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11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80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539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Vietnam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190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Pakistan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5330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3311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Bangladesh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676969"/>
                  </a:ext>
                </a:extLst>
              </a:tr>
            </a:tbl>
          </a:graphicData>
        </a:graphic>
      </p:graphicFrame>
      <p:pic>
        <p:nvPicPr>
          <p:cNvPr id="4" name="Google Shape;149;p6">
            <a:extLst>
              <a:ext uri="{FF2B5EF4-FFF2-40B4-BE49-F238E27FC236}">
                <a16:creationId xmlns:a16="http://schemas.microsoft.com/office/drawing/2014/main" id="{8BF21365-DCDD-0B03-A36D-3C03151895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4834" y="5585552"/>
            <a:ext cx="1030742" cy="11677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150;p6">
            <a:extLst>
              <a:ext uri="{FF2B5EF4-FFF2-40B4-BE49-F238E27FC236}">
                <a16:creationId xmlns:a16="http://schemas.microsoft.com/office/drawing/2014/main" id="{7DB6D25F-7E35-B137-A4DA-7350F9C75B9F}"/>
              </a:ext>
            </a:extLst>
          </p:cNvPr>
          <p:cNvCxnSpPr/>
          <p:nvPr/>
        </p:nvCxnSpPr>
        <p:spPr>
          <a:xfrm rot="10800000">
            <a:off x="275422" y="6544020"/>
            <a:ext cx="10719412" cy="0"/>
          </a:xfrm>
          <a:prstGeom prst="straightConnector1">
            <a:avLst/>
          </a:prstGeom>
          <a:noFill/>
          <a:ln w="19050" cap="flat" cmpd="sng">
            <a:solidFill>
              <a:srgbClr val="F7691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47282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14946</TotalTime>
  <Words>1339</Words>
  <Application>Microsoft Office PowerPoint</Application>
  <PresentationFormat>Widescreen</PresentationFormat>
  <Paragraphs>265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Franklin Gothic Book</vt:lpstr>
      <vt:lpstr>Vollkorn</vt:lpstr>
      <vt:lpstr>Impact</vt:lpstr>
      <vt:lpstr>Arial</vt:lpstr>
      <vt:lpstr>Montserrat Medium</vt:lpstr>
      <vt:lpstr>Calibri</vt:lpstr>
      <vt:lpstr>Poppins Medium</vt:lpstr>
      <vt:lpstr>Montserrat</vt:lpstr>
      <vt:lpstr>-apple-system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LoH BD</dc:creator>
  <cp:lastModifiedBy>PC</cp:lastModifiedBy>
  <cp:revision>14</cp:revision>
  <dcterms:created xsi:type="dcterms:W3CDTF">2025-04-29T13:35:02Z</dcterms:created>
  <dcterms:modified xsi:type="dcterms:W3CDTF">2025-08-17T08:52:24Z</dcterms:modified>
</cp:coreProperties>
</file>